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8" r:id="rId3"/>
    <p:sldMasterId id="2147483701" r:id="rId4"/>
    <p:sldMasterId id="2147483716" r:id="rId5"/>
    <p:sldMasterId id="2147483737" r:id="rId6"/>
    <p:sldMasterId id="2147483752" r:id="rId7"/>
    <p:sldMasterId id="2147483767" r:id="rId8"/>
  </p:sldMasterIdLst>
  <p:notesMasterIdLst>
    <p:notesMasterId r:id="rId146"/>
  </p:notesMasterIdLst>
  <p:handoutMasterIdLst>
    <p:handoutMasterId r:id="rId147"/>
  </p:handoutMasterIdLst>
  <p:sldIdLst>
    <p:sldId id="256" r:id="rId9"/>
    <p:sldId id="284" r:id="rId10"/>
    <p:sldId id="402" r:id="rId11"/>
    <p:sldId id="403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16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53" r:id="rId68"/>
    <p:sldId id="434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10" r:id="rId82"/>
    <p:sldId id="438" r:id="rId83"/>
    <p:sldId id="412" r:id="rId84"/>
    <p:sldId id="441" r:id="rId85"/>
    <p:sldId id="442" r:id="rId86"/>
    <p:sldId id="443" r:id="rId87"/>
    <p:sldId id="444" r:id="rId88"/>
    <p:sldId id="445" r:id="rId89"/>
    <p:sldId id="446" r:id="rId90"/>
    <p:sldId id="447" r:id="rId91"/>
    <p:sldId id="448" r:id="rId92"/>
    <p:sldId id="449" r:id="rId93"/>
    <p:sldId id="450" r:id="rId94"/>
    <p:sldId id="413" r:id="rId95"/>
    <p:sldId id="436" r:id="rId96"/>
    <p:sldId id="292" r:id="rId97"/>
    <p:sldId id="293" r:id="rId98"/>
    <p:sldId id="294" r:id="rId99"/>
    <p:sldId id="295" r:id="rId100"/>
    <p:sldId id="296" r:id="rId101"/>
    <p:sldId id="297" r:id="rId102"/>
    <p:sldId id="298" r:id="rId103"/>
    <p:sldId id="299" r:id="rId104"/>
    <p:sldId id="300" r:id="rId105"/>
    <p:sldId id="301" r:id="rId106"/>
    <p:sldId id="302" r:id="rId107"/>
    <p:sldId id="303" r:id="rId108"/>
    <p:sldId id="304" r:id="rId109"/>
    <p:sldId id="305" r:id="rId110"/>
    <p:sldId id="306" r:id="rId111"/>
    <p:sldId id="307" r:id="rId112"/>
    <p:sldId id="308" r:id="rId113"/>
    <p:sldId id="309" r:id="rId114"/>
    <p:sldId id="310" r:id="rId115"/>
    <p:sldId id="311" r:id="rId116"/>
    <p:sldId id="312" r:id="rId117"/>
    <p:sldId id="313" r:id="rId118"/>
    <p:sldId id="314" r:id="rId119"/>
    <p:sldId id="315" r:id="rId120"/>
    <p:sldId id="291" r:id="rId121"/>
    <p:sldId id="416" r:id="rId122"/>
    <p:sldId id="406" r:id="rId123"/>
    <p:sldId id="407" r:id="rId124"/>
    <p:sldId id="408" r:id="rId125"/>
    <p:sldId id="409" r:id="rId126"/>
    <p:sldId id="418" r:id="rId127"/>
    <p:sldId id="285" r:id="rId128"/>
    <p:sldId id="338" r:id="rId129"/>
    <p:sldId id="339" r:id="rId130"/>
    <p:sldId id="340" r:id="rId131"/>
    <p:sldId id="341" r:id="rId132"/>
    <p:sldId id="342" r:id="rId133"/>
    <p:sldId id="343" r:id="rId134"/>
    <p:sldId id="344" r:id="rId135"/>
    <p:sldId id="345" r:id="rId136"/>
    <p:sldId id="346" r:id="rId137"/>
    <p:sldId id="347" r:id="rId138"/>
    <p:sldId id="348" r:id="rId139"/>
    <p:sldId id="349" r:id="rId140"/>
    <p:sldId id="350" r:id="rId141"/>
    <p:sldId id="351" r:id="rId142"/>
    <p:sldId id="352" r:id="rId143"/>
    <p:sldId id="337" r:id="rId144"/>
    <p:sldId id="283" r:id="rId1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2B9"/>
    <a:srgbClr val="88B5C6"/>
    <a:srgbClr val="FB57E4"/>
    <a:srgbClr val="61A60E"/>
    <a:srgbClr val="EAF0F3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332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theme" Target="theme/theme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137" Type="http://schemas.openxmlformats.org/officeDocument/2006/relationships/slide" Target="slides/slide12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43" Type="http://schemas.openxmlformats.org/officeDocument/2006/relationships/slide" Target="slides/slide135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3" Type="http://schemas.openxmlformats.org/officeDocument/2006/relationships/slideMaster" Target="slideMasters/slideMaster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AFFE-18F2-429B-BFB1-4E39F026804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08B44-AFE0-48DE-B125-0A5C74710F11}">
      <dgm:prSet phldrT="[Text]"/>
      <dgm:spPr>
        <a:solidFill>
          <a:srgbClr val="002060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en-US" dirty="0" smtClean="0"/>
            <a:t>Essential</a:t>
          </a:r>
          <a:endParaRPr lang="en-US" dirty="0"/>
        </a:p>
      </dgm:t>
    </dgm:pt>
    <dgm:pt modelId="{1F1E5A3F-3213-4624-8D69-B9CE99988543}" type="parTrans" cxnId="{D3544EE8-3DDA-431E-8E20-063A06ADDFF1}">
      <dgm:prSet/>
      <dgm:spPr/>
      <dgm:t>
        <a:bodyPr/>
        <a:lstStyle/>
        <a:p>
          <a:endParaRPr lang="en-US"/>
        </a:p>
      </dgm:t>
    </dgm:pt>
    <dgm:pt modelId="{A5E0857E-152F-41BD-8875-EC05973A2670}" type="sibTrans" cxnId="{D3544EE8-3DDA-431E-8E20-063A06ADDFF1}">
      <dgm:prSet/>
      <dgm:spPr/>
      <dgm:t>
        <a:bodyPr/>
        <a:lstStyle/>
        <a:p>
          <a:endParaRPr lang="en-US"/>
        </a:p>
      </dgm:t>
    </dgm:pt>
    <dgm:pt modelId="{7A8264AF-D794-46F2-A2F1-72DCB3BF11D3}">
      <dgm:prSet phldrT="[Text]"/>
      <dgm:spPr>
        <a:solidFill>
          <a:srgbClr val="002060"/>
        </a:solidFill>
        <a:scene3d>
          <a:camera prst="orthographicFront"/>
          <a:lightRig rig="morning" dir="t"/>
        </a:scene3d>
        <a:sp3d prstMaterial="dkEdge">
          <a:bevelT/>
        </a:sp3d>
      </dgm:spPr>
      <dgm:t>
        <a:bodyPr/>
        <a:lstStyle/>
        <a:p>
          <a:r>
            <a:rPr lang="en-US" dirty="0" smtClean="0"/>
            <a:t>Non-Essential</a:t>
          </a:r>
          <a:endParaRPr lang="en-US" dirty="0"/>
        </a:p>
      </dgm:t>
    </dgm:pt>
    <dgm:pt modelId="{76DEB57E-67C6-4526-8468-828D2952F323}" type="parTrans" cxnId="{7464FDC5-62B7-4D28-9FB2-084666832C97}">
      <dgm:prSet/>
      <dgm:spPr/>
      <dgm:t>
        <a:bodyPr/>
        <a:lstStyle/>
        <a:p>
          <a:endParaRPr lang="en-US"/>
        </a:p>
      </dgm:t>
    </dgm:pt>
    <dgm:pt modelId="{A6A26EF8-EDD3-4186-A28D-00E3DC8F7580}" type="sibTrans" cxnId="{7464FDC5-62B7-4D28-9FB2-084666832C97}">
      <dgm:prSet/>
      <dgm:spPr/>
      <dgm:t>
        <a:bodyPr/>
        <a:lstStyle/>
        <a:p>
          <a:endParaRPr lang="en-US"/>
        </a:p>
      </dgm:t>
    </dgm:pt>
    <dgm:pt modelId="{B33C724A-12FD-4E01-981C-6DD959FAF8A1}" type="pres">
      <dgm:prSet presAssocID="{A651AFFE-18F2-429B-BFB1-4E39F02680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3EFC0-842F-4202-97BA-974E755E31F0}" type="pres">
      <dgm:prSet presAssocID="{AE808B44-AFE0-48DE-B125-0A5C74710F11}" presName="arrow" presStyleLbl="node1" presStyleIdx="0" presStyleCnt="2" custScaleY="100126" custRadScaleRad="79302" custRadScaleInc="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7B6B9-6F8B-4316-8356-4E3D690790BC}" type="pres">
      <dgm:prSet presAssocID="{7A8264AF-D794-46F2-A2F1-72DCB3BF11D3}" presName="arrow" presStyleLbl="node1" presStyleIdx="1" presStyleCnt="2" custScaleY="100228" custRadScaleRad="74451" custRadScaleInc="-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1B8D2-C078-46FE-ADE3-D8A12928516C}" type="presOf" srcId="{AE808B44-AFE0-48DE-B125-0A5C74710F11}" destId="{0B43EFC0-842F-4202-97BA-974E755E31F0}" srcOrd="0" destOrd="0" presId="urn:microsoft.com/office/officeart/2005/8/layout/arrow5"/>
    <dgm:cxn modelId="{BBA47D34-26CA-4822-B958-E64B82B3ADF7}" type="presOf" srcId="{7A8264AF-D794-46F2-A2F1-72DCB3BF11D3}" destId="{8AF7B6B9-6F8B-4316-8356-4E3D690790BC}" srcOrd="0" destOrd="0" presId="urn:microsoft.com/office/officeart/2005/8/layout/arrow5"/>
    <dgm:cxn modelId="{475AA4E0-361B-4310-A0BD-2163DD1DB7FB}" type="presOf" srcId="{A651AFFE-18F2-429B-BFB1-4E39F026804A}" destId="{B33C724A-12FD-4E01-981C-6DD959FAF8A1}" srcOrd="0" destOrd="0" presId="urn:microsoft.com/office/officeart/2005/8/layout/arrow5"/>
    <dgm:cxn modelId="{D3544EE8-3DDA-431E-8E20-063A06ADDFF1}" srcId="{A651AFFE-18F2-429B-BFB1-4E39F026804A}" destId="{AE808B44-AFE0-48DE-B125-0A5C74710F11}" srcOrd="0" destOrd="0" parTransId="{1F1E5A3F-3213-4624-8D69-B9CE99988543}" sibTransId="{A5E0857E-152F-41BD-8875-EC05973A2670}"/>
    <dgm:cxn modelId="{7464FDC5-62B7-4D28-9FB2-084666832C97}" srcId="{A651AFFE-18F2-429B-BFB1-4E39F026804A}" destId="{7A8264AF-D794-46F2-A2F1-72DCB3BF11D3}" srcOrd="1" destOrd="0" parTransId="{76DEB57E-67C6-4526-8468-828D2952F323}" sibTransId="{A6A26EF8-EDD3-4186-A28D-00E3DC8F7580}"/>
    <dgm:cxn modelId="{1F27D7D0-0222-466F-B840-FB3245268011}" type="presParOf" srcId="{B33C724A-12FD-4E01-981C-6DD959FAF8A1}" destId="{0B43EFC0-842F-4202-97BA-974E755E31F0}" srcOrd="0" destOrd="0" presId="urn:microsoft.com/office/officeart/2005/8/layout/arrow5"/>
    <dgm:cxn modelId="{1C19A56D-BE93-4059-AFA3-3AFE3743CDF3}" type="presParOf" srcId="{B33C724A-12FD-4E01-981C-6DD959FAF8A1}" destId="{8AF7B6B9-6F8B-4316-8356-4E3D690790B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A1983-DB8D-45F1-94E5-ED3D7817159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A5DBA-A810-4093-B75C-8937E2B5E2D1}">
      <dgm:prSet phldrT="[Text]" custT="1"/>
      <dgm:spPr>
        <a:solidFill>
          <a:srgbClr val="0066FF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algn="ctr"/>
          <a:r>
            <a:rPr lang="en-US" sz="1400" b="1" dirty="0" smtClean="0"/>
            <a:t>Staffing / Regular Salaries</a:t>
          </a:r>
          <a:endParaRPr lang="en-US" sz="1400" b="1" dirty="0"/>
        </a:p>
      </dgm:t>
    </dgm:pt>
    <dgm:pt modelId="{CE4B40BB-685C-47B1-9B7A-3814D6C48E2E}" type="parTrans" cxnId="{5F3B7709-E897-44BE-B312-42795B908E39}">
      <dgm:prSet/>
      <dgm:spPr/>
      <dgm:t>
        <a:bodyPr/>
        <a:lstStyle/>
        <a:p>
          <a:pPr algn="ctr"/>
          <a:endParaRPr lang="en-US" sz="2000" b="1"/>
        </a:p>
      </dgm:t>
    </dgm:pt>
    <dgm:pt modelId="{DA9C7B37-4B5D-44DC-A188-B784ACA4094E}" type="sibTrans" cxnId="{5F3B7709-E897-44BE-B312-42795B908E39}">
      <dgm:prSet custT="1"/>
      <dgm:spPr>
        <a:solidFill>
          <a:srgbClr val="008000"/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algn="ctr"/>
          <a:endParaRPr lang="en-US" sz="1050" b="1" dirty="0"/>
        </a:p>
      </dgm:t>
    </dgm:pt>
    <dgm:pt modelId="{704B856A-001C-4D53-8EBA-62CB348DC94B}">
      <dgm:prSet phldrT="[Text]" custT="1"/>
      <dgm:spPr>
        <a:solidFill>
          <a:srgbClr val="0066FF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algn="ctr"/>
          <a:r>
            <a:rPr lang="en-US" sz="1300" b="1" dirty="0" smtClean="0"/>
            <a:t>Salary Obligations</a:t>
          </a:r>
          <a:endParaRPr lang="en-US" sz="1300" b="1" dirty="0"/>
        </a:p>
      </dgm:t>
    </dgm:pt>
    <dgm:pt modelId="{63634110-115B-4070-BB71-C1775910D431}" type="parTrans" cxnId="{445ED404-904A-4354-A3B8-6EECC31E7624}">
      <dgm:prSet/>
      <dgm:spPr/>
      <dgm:t>
        <a:bodyPr/>
        <a:lstStyle/>
        <a:p>
          <a:pPr algn="ctr"/>
          <a:endParaRPr lang="en-US" sz="2000" b="1"/>
        </a:p>
      </dgm:t>
    </dgm:pt>
    <dgm:pt modelId="{7F4D8438-2FB8-40A9-B973-8C4300679587}" type="sibTrans" cxnId="{445ED404-904A-4354-A3B8-6EECC31E7624}">
      <dgm:prSet custT="1"/>
      <dgm:spPr>
        <a:solidFill>
          <a:srgbClr val="008000"/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algn="ctr"/>
          <a:endParaRPr lang="en-US" sz="1050" b="1" dirty="0"/>
        </a:p>
      </dgm:t>
    </dgm:pt>
    <dgm:pt modelId="{6A7D8F22-15A5-434B-8367-0BF334E6F1BE}">
      <dgm:prSet phldrT="[Text]" custT="1"/>
      <dgm:spPr>
        <a:solidFill>
          <a:srgbClr val="0066FF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algn="ctr"/>
          <a:r>
            <a:rPr lang="en-US" sz="1400" b="1" dirty="0" smtClean="0"/>
            <a:t>Support Packages</a:t>
          </a:r>
          <a:endParaRPr lang="en-US" sz="1400" b="1" dirty="0"/>
        </a:p>
      </dgm:t>
    </dgm:pt>
    <dgm:pt modelId="{84B3FD72-309E-40DF-BE3D-42DD120BE50A}" type="parTrans" cxnId="{D4CBE8CF-1EAE-47D3-9AEC-9E83A378BC7B}">
      <dgm:prSet/>
      <dgm:spPr/>
      <dgm:t>
        <a:bodyPr/>
        <a:lstStyle/>
        <a:p>
          <a:pPr algn="ctr"/>
          <a:endParaRPr lang="en-US" sz="2000" b="1"/>
        </a:p>
      </dgm:t>
    </dgm:pt>
    <dgm:pt modelId="{67B79A64-B55A-4E79-9704-7E37A5A8F413}" type="sibTrans" cxnId="{D4CBE8CF-1EAE-47D3-9AEC-9E83A378BC7B}">
      <dgm:prSet custT="1"/>
      <dgm:spPr>
        <a:solidFill>
          <a:srgbClr val="008000"/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algn="ctr"/>
          <a:endParaRPr lang="en-US" sz="1050" b="1" dirty="0"/>
        </a:p>
      </dgm:t>
    </dgm:pt>
    <dgm:pt modelId="{6C7B207D-39DE-4909-A6AA-EA743FEA36B1}">
      <dgm:prSet phldrT="[Text]" custT="1"/>
      <dgm:spPr>
        <a:solidFill>
          <a:srgbClr val="0066FF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algn="ctr"/>
          <a:r>
            <a:rPr lang="en-US" sz="1200" b="1" dirty="0" smtClean="0"/>
            <a:t>Operational and Instructional Support</a:t>
          </a:r>
          <a:endParaRPr lang="en-US" sz="1200" b="1" dirty="0"/>
        </a:p>
      </dgm:t>
    </dgm:pt>
    <dgm:pt modelId="{660D118E-14D5-4C4B-8E33-F12C8137CD9E}" type="parTrans" cxnId="{6DF45CA6-8DD0-4808-A4AD-2E2BDEC0272D}">
      <dgm:prSet/>
      <dgm:spPr/>
      <dgm:t>
        <a:bodyPr/>
        <a:lstStyle/>
        <a:p>
          <a:pPr algn="ctr"/>
          <a:endParaRPr lang="en-US" sz="2000" b="1"/>
        </a:p>
      </dgm:t>
    </dgm:pt>
    <dgm:pt modelId="{B2B42E94-222C-4038-855E-701B22EA5942}" type="sibTrans" cxnId="{6DF45CA6-8DD0-4808-A4AD-2E2BDEC0272D}">
      <dgm:prSet custT="1"/>
      <dgm:spPr>
        <a:solidFill>
          <a:srgbClr val="008000"/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algn="ctr"/>
          <a:endParaRPr lang="en-US" sz="1050" b="1" dirty="0"/>
        </a:p>
      </dgm:t>
    </dgm:pt>
    <dgm:pt modelId="{0B1458A8-80F9-4261-AAC7-703291467144}">
      <dgm:prSet phldrT="[Text]" custT="1"/>
      <dgm:spPr>
        <a:solidFill>
          <a:srgbClr val="0066FF"/>
        </a:solidFill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pPr algn="ctr"/>
          <a:r>
            <a:rPr lang="en-US" sz="1200" b="1" dirty="0" smtClean="0"/>
            <a:t>Instructional Program Requirement</a:t>
          </a:r>
          <a:r>
            <a:rPr lang="en-US" sz="1100" b="1" dirty="0" smtClean="0"/>
            <a:t>s</a:t>
          </a:r>
          <a:endParaRPr lang="en-US" sz="1200" b="1" dirty="0"/>
        </a:p>
      </dgm:t>
    </dgm:pt>
    <dgm:pt modelId="{88A036D3-723D-4234-A1E6-D1B621160072}" type="sibTrans" cxnId="{FB86CD45-E0CD-43FC-A8CD-BBFE02C60171}">
      <dgm:prSet custT="1"/>
      <dgm:spPr>
        <a:solidFill>
          <a:srgbClr val="008000"/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pPr algn="ctr"/>
          <a:endParaRPr lang="en-US" sz="1050" b="1" dirty="0"/>
        </a:p>
      </dgm:t>
    </dgm:pt>
    <dgm:pt modelId="{F212834B-A2F1-4C6E-80C3-4FBA1F19B336}" type="parTrans" cxnId="{FB86CD45-E0CD-43FC-A8CD-BBFE02C60171}">
      <dgm:prSet/>
      <dgm:spPr/>
      <dgm:t>
        <a:bodyPr/>
        <a:lstStyle/>
        <a:p>
          <a:pPr algn="ctr"/>
          <a:endParaRPr lang="en-US" sz="2000" b="1"/>
        </a:p>
      </dgm:t>
    </dgm:pt>
    <dgm:pt modelId="{B6B0B027-FC01-4BE3-BD9B-44C01E2DC2CF}" type="pres">
      <dgm:prSet presAssocID="{A29A1983-DB8D-45F1-94E5-ED3D781715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67AF5-E9C1-4D78-B4CF-A0CEF847C212}" type="pres">
      <dgm:prSet presAssocID="{260A5DBA-A810-4093-B75C-8937E2B5E2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6B5B-E085-44EE-9684-4D4C25E97243}" type="pres">
      <dgm:prSet presAssocID="{DA9C7B37-4B5D-44DC-A188-B784ACA4094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E4711A2-A325-4587-9057-75613C7115B9}" type="pres">
      <dgm:prSet presAssocID="{DA9C7B37-4B5D-44DC-A188-B784ACA4094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F2E7BF4-E450-4B10-A578-D5D47CD2F10C}" type="pres">
      <dgm:prSet presAssocID="{704B856A-001C-4D53-8EBA-62CB348DC9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EBC3C-8114-411D-B4E0-428B6F6E1BFF}" type="pres">
      <dgm:prSet presAssocID="{7F4D8438-2FB8-40A9-B973-8C43006795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60794D-7332-493B-B669-47D7041B974D}" type="pres">
      <dgm:prSet presAssocID="{7F4D8438-2FB8-40A9-B973-8C43006795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384E08A-927F-4FA2-BEDA-8C073A3E15AE}" type="pres">
      <dgm:prSet presAssocID="{6A7D8F22-15A5-434B-8367-0BF334E6F1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73769-BB37-4D84-A6E6-3E7FED706687}" type="pres">
      <dgm:prSet presAssocID="{67B79A64-B55A-4E79-9704-7E37A5A8F41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C88DEC6-A4A5-41B7-B917-BB1187B2BB50}" type="pres">
      <dgm:prSet presAssocID="{67B79A64-B55A-4E79-9704-7E37A5A8F41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A2C9F8E-3EE5-4E7B-8066-0479025C850F}" type="pres">
      <dgm:prSet presAssocID="{6C7B207D-39DE-4909-A6AA-EA743FEA36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DACF6-57AB-4D56-97CF-38430C6139E4}" type="pres">
      <dgm:prSet presAssocID="{B2B42E94-222C-4038-855E-701B22EA59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EC04EC1-4863-47C0-BF53-AC42BF97D201}" type="pres">
      <dgm:prSet presAssocID="{B2B42E94-222C-4038-855E-701B22EA59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0483E8-E5AC-4190-A726-514B2B01A34D}" type="pres">
      <dgm:prSet presAssocID="{0B1458A8-80F9-4261-AAC7-703291467144}" presName="node" presStyleLbl="node1" presStyleIdx="4" presStyleCnt="5" custScaleX="108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E294E-7A36-451F-9F3E-88C2984D6E78}" type="pres">
      <dgm:prSet presAssocID="{88A036D3-723D-4234-A1E6-D1B62116007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B65722B-D474-475E-B7D8-77450FDC2EEA}" type="pres">
      <dgm:prSet presAssocID="{88A036D3-723D-4234-A1E6-D1B62116007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808CA7F-D825-40DE-A76A-7EC9A0447DC7}" type="presOf" srcId="{6A7D8F22-15A5-434B-8367-0BF334E6F1BE}" destId="{2384E08A-927F-4FA2-BEDA-8C073A3E15AE}" srcOrd="0" destOrd="0" presId="urn:microsoft.com/office/officeart/2005/8/layout/cycle2"/>
    <dgm:cxn modelId="{6DF45CA6-8DD0-4808-A4AD-2E2BDEC0272D}" srcId="{A29A1983-DB8D-45F1-94E5-ED3D78171594}" destId="{6C7B207D-39DE-4909-A6AA-EA743FEA36B1}" srcOrd="3" destOrd="0" parTransId="{660D118E-14D5-4C4B-8E33-F12C8137CD9E}" sibTransId="{B2B42E94-222C-4038-855E-701B22EA5942}"/>
    <dgm:cxn modelId="{E8137681-044A-410D-BB9F-FCD042933535}" type="presOf" srcId="{88A036D3-723D-4234-A1E6-D1B621160072}" destId="{CB65722B-D474-475E-B7D8-77450FDC2EEA}" srcOrd="1" destOrd="0" presId="urn:microsoft.com/office/officeart/2005/8/layout/cycle2"/>
    <dgm:cxn modelId="{C8D14AC2-4753-4D6D-AEED-EBFF09707E7F}" type="presOf" srcId="{67B79A64-B55A-4E79-9704-7E37A5A8F413}" destId="{D6A73769-BB37-4D84-A6E6-3E7FED706687}" srcOrd="0" destOrd="0" presId="urn:microsoft.com/office/officeart/2005/8/layout/cycle2"/>
    <dgm:cxn modelId="{A997F75E-15AB-4C27-80D0-E680E07BEF4A}" type="presOf" srcId="{A29A1983-DB8D-45F1-94E5-ED3D78171594}" destId="{B6B0B027-FC01-4BE3-BD9B-44C01E2DC2CF}" srcOrd="0" destOrd="0" presId="urn:microsoft.com/office/officeart/2005/8/layout/cycle2"/>
    <dgm:cxn modelId="{445ED404-904A-4354-A3B8-6EECC31E7624}" srcId="{A29A1983-DB8D-45F1-94E5-ED3D78171594}" destId="{704B856A-001C-4D53-8EBA-62CB348DC94B}" srcOrd="1" destOrd="0" parTransId="{63634110-115B-4070-BB71-C1775910D431}" sibTransId="{7F4D8438-2FB8-40A9-B973-8C4300679587}"/>
    <dgm:cxn modelId="{084DEA46-105E-471E-BAD4-A52789E79331}" type="presOf" srcId="{DA9C7B37-4B5D-44DC-A188-B784ACA4094E}" destId="{A43F6B5B-E085-44EE-9684-4D4C25E97243}" srcOrd="0" destOrd="0" presId="urn:microsoft.com/office/officeart/2005/8/layout/cycle2"/>
    <dgm:cxn modelId="{C86EE8B6-0A35-4DC0-A17A-8A780A673D4A}" type="presOf" srcId="{DA9C7B37-4B5D-44DC-A188-B784ACA4094E}" destId="{CE4711A2-A325-4587-9057-75613C7115B9}" srcOrd="1" destOrd="0" presId="urn:microsoft.com/office/officeart/2005/8/layout/cycle2"/>
    <dgm:cxn modelId="{D4CBE8CF-1EAE-47D3-9AEC-9E83A378BC7B}" srcId="{A29A1983-DB8D-45F1-94E5-ED3D78171594}" destId="{6A7D8F22-15A5-434B-8367-0BF334E6F1BE}" srcOrd="2" destOrd="0" parTransId="{84B3FD72-309E-40DF-BE3D-42DD120BE50A}" sibTransId="{67B79A64-B55A-4E79-9704-7E37A5A8F413}"/>
    <dgm:cxn modelId="{5F3B7709-E897-44BE-B312-42795B908E39}" srcId="{A29A1983-DB8D-45F1-94E5-ED3D78171594}" destId="{260A5DBA-A810-4093-B75C-8937E2B5E2D1}" srcOrd="0" destOrd="0" parTransId="{CE4B40BB-685C-47B1-9B7A-3814D6C48E2E}" sibTransId="{DA9C7B37-4B5D-44DC-A188-B784ACA4094E}"/>
    <dgm:cxn modelId="{4A7BC9DF-A743-4149-8136-591F6F7D0A32}" type="presOf" srcId="{704B856A-001C-4D53-8EBA-62CB348DC94B}" destId="{CF2E7BF4-E450-4B10-A578-D5D47CD2F10C}" srcOrd="0" destOrd="0" presId="urn:microsoft.com/office/officeart/2005/8/layout/cycle2"/>
    <dgm:cxn modelId="{BF6E131E-C9C2-4ACD-A516-066B7A5A99FD}" type="presOf" srcId="{67B79A64-B55A-4E79-9704-7E37A5A8F413}" destId="{FC88DEC6-A4A5-41B7-B917-BB1187B2BB50}" srcOrd="1" destOrd="0" presId="urn:microsoft.com/office/officeart/2005/8/layout/cycle2"/>
    <dgm:cxn modelId="{6997DDBF-7AC1-407B-A173-B0E7D735F56B}" type="presOf" srcId="{B2B42E94-222C-4038-855E-701B22EA5942}" destId="{9DADACF6-57AB-4D56-97CF-38430C6139E4}" srcOrd="0" destOrd="0" presId="urn:microsoft.com/office/officeart/2005/8/layout/cycle2"/>
    <dgm:cxn modelId="{5A97B248-0D5F-4F22-A5F4-30962A67429C}" type="presOf" srcId="{7F4D8438-2FB8-40A9-B973-8C4300679587}" destId="{EF60794D-7332-493B-B669-47D7041B974D}" srcOrd="1" destOrd="0" presId="urn:microsoft.com/office/officeart/2005/8/layout/cycle2"/>
    <dgm:cxn modelId="{1A5EA494-A625-4F74-8A14-12996A675C8E}" type="presOf" srcId="{7F4D8438-2FB8-40A9-B973-8C4300679587}" destId="{AB2EBC3C-8114-411D-B4E0-428B6F6E1BFF}" srcOrd="0" destOrd="0" presId="urn:microsoft.com/office/officeart/2005/8/layout/cycle2"/>
    <dgm:cxn modelId="{90FBFF2D-A419-49E4-AFE6-97696220BD12}" type="presOf" srcId="{0B1458A8-80F9-4261-AAC7-703291467144}" destId="{360483E8-E5AC-4190-A726-514B2B01A34D}" srcOrd="0" destOrd="0" presId="urn:microsoft.com/office/officeart/2005/8/layout/cycle2"/>
    <dgm:cxn modelId="{08FE30D0-EA3E-4A0E-B6A7-16EDC8D6DF5B}" type="presOf" srcId="{260A5DBA-A810-4093-B75C-8937E2B5E2D1}" destId="{A7D67AF5-E9C1-4D78-B4CF-A0CEF847C212}" srcOrd="0" destOrd="0" presId="urn:microsoft.com/office/officeart/2005/8/layout/cycle2"/>
    <dgm:cxn modelId="{3CD97407-5588-4D39-8C89-EAD0CA8B5FDC}" type="presOf" srcId="{88A036D3-723D-4234-A1E6-D1B621160072}" destId="{A74E294E-7A36-451F-9F3E-88C2984D6E78}" srcOrd="0" destOrd="0" presId="urn:microsoft.com/office/officeart/2005/8/layout/cycle2"/>
    <dgm:cxn modelId="{488215B0-8C4C-4926-B9BC-10A8CBC22015}" type="presOf" srcId="{B2B42E94-222C-4038-855E-701B22EA5942}" destId="{BEC04EC1-4863-47C0-BF53-AC42BF97D201}" srcOrd="1" destOrd="0" presId="urn:microsoft.com/office/officeart/2005/8/layout/cycle2"/>
    <dgm:cxn modelId="{FB86CD45-E0CD-43FC-A8CD-BBFE02C60171}" srcId="{A29A1983-DB8D-45F1-94E5-ED3D78171594}" destId="{0B1458A8-80F9-4261-AAC7-703291467144}" srcOrd="4" destOrd="0" parTransId="{F212834B-A2F1-4C6E-80C3-4FBA1F19B336}" sibTransId="{88A036D3-723D-4234-A1E6-D1B621160072}"/>
    <dgm:cxn modelId="{1215EA5D-827B-4213-8DCD-F9C9FD098E2F}" type="presOf" srcId="{6C7B207D-39DE-4909-A6AA-EA743FEA36B1}" destId="{DA2C9F8E-3EE5-4E7B-8066-0479025C850F}" srcOrd="0" destOrd="0" presId="urn:microsoft.com/office/officeart/2005/8/layout/cycle2"/>
    <dgm:cxn modelId="{1FC94B24-D9D2-4983-9662-BC894044B48C}" type="presParOf" srcId="{B6B0B027-FC01-4BE3-BD9B-44C01E2DC2CF}" destId="{A7D67AF5-E9C1-4D78-B4CF-A0CEF847C212}" srcOrd="0" destOrd="0" presId="urn:microsoft.com/office/officeart/2005/8/layout/cycle2"/>
    <dgm:cxn modelId="{38F3D8C5-6C43-4966-B577-99EC75D1FA05}" type="presParOf" srcId="{B6B0B027-FC01-4BE3-BD9B-44C01E2DC2CF}" destId="{A43F6B5B-E085-44EE-9684-4D4C25E97243}" srcOrd="1" destOrd="0" presId="urn:microsoft.com/office/officeart/2005/8/layout/cycle2"/>
    <dgm:cxn modelId="{D68C2064-6B65-418D-B30D-71538C2D4069}" type="presParOf" srcId="{A43F6B5B-E085-44EE-9684-4D4C25E97243}" destId="{CE4711A2-A325-4587-9057-75613C7115B9}" srcOrd="0" destOrd="0" presId="urn:microsoft.com/office/officeart/2005/8/layout/cycle2"/>
    <dgm:cxn modelId="{47673174-6569-4945-A52B-874615AFD0EE}" type="presParOf" srcId="{B6B0B027-FC01-4BE3-BD9B-44C01E2DC2CF}" destId="{CF2E7BF4-E450-4B10-A578-D5D47CD2F10C}" srcOrd="2" destOrd="0" presId="urn:microsoft.com/office/officeart/2005/8/layout/cycle2"/>
    <dgm:cxn modelId="{09B55F69-4A88-4D54-93FE-441DC33A3ECE}" type="presParOf" srcId="{B6B0B027-FC01-4BE3-BD9B-44C01E2DC2CF}" destId="{AB2EBC3C-8114-411D-B4E0-428B6F6E1BFF}" srcOrd="3" destOrd="0" presId="urn:microsoft.com/office/officeart/2005/8/layout/cycle2"/>
    <dgm:cxn modelId="{C6752EA9-9F26-4BB3-8A6D-0A8E0759D8F4}" type="presParOf" srcId="{AB2EBC3C-8114-411D-B4E0-428B6F6E1BFF}" destId="{EF60794D-7332-493B-B669-47D7041B974D}" srcOrd="0" destOrd="0" presId="urn:microsoft.com/office/officeart/2005/8/layout/cycle2"/>
    <dgm:cxn modelId="{270D22E7-DD5E-4390-B70D-2F6DA4667F64}" type="presParOf" srcId="{B6B0B027-FC01-4BE3-BD9B-44C01E2DC2CF}" destId="{2384E08A-927F-4FA2-BEDA-8C073A3E15AE}" srcOrd="4" destOrd="0" presId="urn:microsoft.com/office/officeart/2005/8/layout/cycle2"/>
    <dgm:cxn modelId="{DECA6003-13F5-4145-A71B-C5F5C637CF4C}" type="presParOf" srcId="{B6B0B027-FC01-4BE3-BD9B-44C01E2DC2CF}" destId="{D6A73769-BB37-4D84-A6E6-3E7FED706687}" srcOrd="5" destOrd="0" presId="urn:microsoft.com/office/officeart/2005/8/layout/cycle2"/>
    <dgm:cxn modelId="{1EF0B542-22A8-4AD0-AC18-840EBF27D049}" type="presParOf" srcId="{D6A73769-BB37-4D84-A6E6-3E7FED706687}" destId="{FC88DEC6-A4A5-41B7-B917-BB1187B2BB50}" srcOrd="0" destOrd="0" presId="urn:microsoft.com/office/officeart/2005/8/layout/cycle2"/>
    <dgm:cxn modelId="{EF0571FB-76E3-480F-9408-9AD5EE344DFB}" type="presParOf" srcId="{B6B0B027-FC01-4BE3-BD9B-44C01E2DC2CF}" destId="{DA2C9F8E-3EE5-4E7B-8066-0479025C850F}" srcOrd="6" destOrd="0" presId="urn:microsoft.com/office/officeart/2005/8/layout/cycle2"/>
    <dgm:cxn modelId="{670239CF-E541-4032-8E75-EBDD2510AC67}" type="presParOf" srcId="{B6B0B027-FC01-4BE3-BD9B-44C01E2DC2CF}" destId="{9DADACF6-57AB-4D56-97CF-38430C6139E4}" srcOrd="7" destOrd="0" presId="urn:microsoft.com/office/officeart/2005/8/layout/cycle2"/>
    <dgm:cxn modelId="{D24D6FE7-C688-4967-917E-DA90E2A9CA0D}" type="presParOf" srcId="{9DADACF6-57AB-4D56-97CF-38430C6139E4}" destId="{BEC04EC1-4863-47C0-BF53-AC42BF97D201}" srcOrd="0" destOrd="0" presId="urn:microsoft.com/office/officeart/2005/8/layout/cycle2"/>
    <dgm:cxn modelId="{B4B7380A-74D7-4959-98E3-9D50F896FD90}" type="presParOf" srcId="{B6B0B027-FC01-4BE3-BD9B-44C01E2DC2CF}" destId="{360483E8-E5AC-4190-A726-514B2B01A34D}" srcOrd="8" destOrd="0" presId="urn:microsoft.com/office/officeart/2005/8/layout/cycle2"/>
    <dgm:cxn modelId="{5B0B0DF5-C9FA-4DFA-A0FD-AB196CFFEA6D}" type="presParOf" srcId="{B6B0B027-FC01-4BE3-BD9B-44C01E2DC2CF}" destId="{A74E294E-7A36-451F-9F3E-88C2984D6E78}" srcOrd="9" destOrd="0" presId="urn:microsoft.com/office/officeart/2005/8/layout/cycle2"/>
    <dgm:cxn modelId="{A28CB4E9-1B54-46C7-8189-2551846A2531}" type="presParOf" srcId="{A74E294E-7A36-451F-9F3E-88C2984D6E78}" destId="{CB65722B-D474-475E-B7D8-77450FDC2EEA}" srcOrd="0" destOrd="0" presId="urn:microsoft.com/office/officeart/2005/8/layout/cycle2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634B3-DD5A-45E4-AB43-CEA11D9F6F56}" type="doc">
      <dgm:prSet loTypeId="urn:microsoft.com/office/officeart/2005/8/layout/funnel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CD86159-0ABC-4439-9F42-A19921308555}">
      <dgm:prSet phldrT="[Text]"/>
      <dgm:spPr/>
      <dgm:t>
        <a:bodyPr/>
        <a:lstStyle/>
        <a:p>
          <a:r>
            <a:rPr lang="en-US" dirty="0" smtClean="0"/>
            <a:t>Student Trends</a:t>
          </a:r>
          <a:endParaRPr lang="en-US" dirty="0"/>
        </a:p>
      </dgm:t>
    </dgm:pt>
    <dgm:pt modelId="{8B2542F2-5D48-4AD3-95BC-F59974F87C85}" type="parTrans" cxnId="{D99A5957-2C16-4C12-91F2-FAEA2F251064}">
      <dgm:prSet/>
      <dgm:spPr/>
      <dgm:t>
        <a:bodyPr/>
        <a:lstStyle/>
        <a:p>
          <a:endParaRPr lang="en-US"/>
        </a:p>
      </dgm:t>
    </dgm:pt>
    <dgm:pt modelId="{07B6396F-4FC2-423A-8E70-6EB4A11B347C}" type="sibTrans" cxnId="{D99A5957-2C16-4C12-91F2-FAEA2F251064}">
      <dgm:prSet/>
      <dgm:spPr/>
      <dgm:t>
        <a:bodyPr/>
        <a:lstStyle/>
        <a:p>
          <a:endParaRPr lang="en-US"/>
        </a:p>
      </dgm:t>
    </dgm:pt>
    <dgm:pt modelId="{D0247874-5A30-4262-A722-5CECD3F9E578}">
      <dgm:prSet phldrT="[Text]"/>
      <dgm:spPr/>
      <dgm:t>
        <a:bodyPr/>
        <a:lstStyle/>
        <a:p>
          <a:r>
            <a:rPr lang="en-US" dirty="0" smtClean="0"/>
            <a:t>Outside Variables</a:t>
          </a:r>
          <a:endParaRPr lang="en-US" dirty="0"/>
        </a:p>
      </dgm:t>
    </dgm:pt>
    <dgm:pt modelId="{86A1596A-A225-44B8-A04A-1B92AC138EFD}" type="parTrans" cxnId="{816198EF-216C-4B9F-BC49-41746E8B8184}">
      <dgm:prSet/>
      <dgm:spPr/>
      <dgm:t>
        <a:bodyPr/>
        <a:lstStyle/>
        <a:p>
          <a:endParaRPr lang="en-US"/>
        </a:p>
      </dgm:t>
    </dgm:pt>
    <dgm:pt modelId="{8F25B089-38B2-45AF-959E-4B1D6674CFDA}" type="sibTrans" cxnId="{816198EF-216C-4B9F-BC49-41746E8B8184}">
      <dgm:prSet/>
      <dgm:spPr/>
      <dgm:t>
        <a:bodyPr/>
        <a:lstStyle/>
        <a:p>
          <a:endParaRPr lang="en-US"/>
        </a:p>
      </dgm:t>
    </dgm:pt>
    <dgm:pt modelId="{0C85F71D-F3DC-4E4F-A45E-B2AD64C5ACF2}">
      <dgm:prSet phldrT="[Text]"/>
      <dgm:spPr/>
      <dgm:t>
        <a:bodyPr/>
        <a:lstStyle/>
        <a:p>
          <a:r>
            <a:rPr lang="en-US" b="1" dirty="0" smtClean="0"/>
            <a:t>Enrollment Projection</a:t>
          </a:r>
          <a:endParaRPr lang="en-US" b="1" dirty="0"/>
        </a:p>
      </dgm:t>
    </dgm:pt>
    <dgm:pt modelId="{9745C1C8-7940-4C02-B1C0-E8295502E3AF}" type="parTrans" cxnId="{7FFF3303-6A9C-4D13-BCF2-39EC0D01DEDF}">
      <dgm:prSet/>
      <dgm:spPr/>
      <dgm:t>
        <a:bodyPr/>
        <a:lstStyle/>
        <a:p>
          <a:endParaRPr lang="en-US"/>
        </a:p>
      </dgm:t>
    </dgm:pt>
    <dgm:pt modelId="{73DC355A-67EA-4CE1-B59A-288BBF6B36EE}" type="sibTrans" cxnId="{7FFF3303-6A9C-4D13-BCF2-39EC0D01DEDF}">
      <dgm:prSet/>
      <dgm:spPr/>
      <dgm:t>
        <a:bodyPr/>
        <a:lstStyle/>
        <a:p>
          <a:endParaRPr lang="en-US"/>
        </a:p>
      </dgm:t>
    </dgm:pt>
    <dgm:pt modelId="{8E8FE99B-E86F-4A99-86FA-0BE4231C3A72}">
      <dgm:prSet phldrT="[Text]"/>
      <dgm:spPr/>
      <dgm:t>
        <a:bodyPr/>
        <a:lstStyle/>
        <a:p>
          <a:r>
            <a:rPr lang="en-US" dirty="0" smtClean="0"/>
            <a:t>Housing Changes</a:t>
          </a:r>
          <a:endParaRPr lang="en-US" dirty="0"/>
        </a:p>
      </dgm:t>
    </dgm:pt>
    <dgm:pt modelId="{36C85C88-9F69-4F18-84C0-708CAEAB7203}" type="sibTrans" cxnId="{EE59145F-7795-4C53-A54A-9157E1C5EEC4}">
      <dgm:prSet/>
      <dgm:spPr/>
      <dgm:t>
        <a:bodyPr/>
        <a:lstStyle/>
        <a:p>
          <a:endParaRPr lang="en-US"/>
        </a:p>
      </dgm:t>
    </dgm:pt>
    <dgm:pt modelId="{307A6039-B226-4484-8850-F399A8810166}" type="parTrans" cxnId="{EE59145F-7795-4C53-A54A-9157E1C5EEC4}">
      <dgm:prSet/>
      <dgm:spPr/>
      <dgm:t>
        <a:bodyPr/>
        <a:lstStyle/>
        <a:p>
          <a:endParaRPr lang="en-US"/>
        </a:p>
      </dgm:t>
    </dgm:pt>
    <dgm:pt modelId="{0ACD6FB3-B0AC-4D0B-866C-413ADF500349}" type="pres">
      <dgm:prSet presAssocID="{592634B3-DD5A-45E4-AB43-CEA11D9F6F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C110D-7FB3-4146-B6F5-DB96A02E00F7}" type="pres">
      <dgm:prSet presAssocID="{592634B3-DD5A-45E4-AB43-CEA11D9F6F56}" presName="ellipse" presStyleLbl="trBgShp" presStyleIdx="0" presStyleCnt="1"/>
      <dgm:spPr/>
    </dgm:pt>
    <dgm:pt modelId="{FA39B550-7FE0-454A-B9CE-3FA1F6B56C6C}" type="pres">
      <dgm:prSet presAssocID="{592634B3-DD5A-45E4-AB43-CEA11D9F6F56}" presName="arrow1" presStyleLbl="fgShp" presStyleIdx="0" presStyleCnt="1"/>
      <dgm:spPr/>
    </dgm:pt>
    <dgm:pt modelId="{40143270-ACE6-461F-883F-EF9C86B3AE94}" type="pres">
      <dgm:prSet presAssocID="{592634B3-DD5A-45E4-AB43-CEA11D9F6F5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8CC86-496F-45D1-A59F-A85C731439E0}" type="pres">
      <dgm:prSet presAssocID="{8E8FE99B-E86F-4A99-86FA-0BE4231C3A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16228-A266-43F1-80DA-D0E4E868287A}" type="pres">
      <dgm:prSet presAssocID="{D0247874-5A30-4262-A722-5CECD3F9E57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D8D90-E87C-4D01-8292-480C84F58A70}" type="pres">
      <dgm:prSet presAssocID="{0C85F71D-F3DC-4E4F-A45E-B2AD64C5ACF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A0C1B-8102-4161-9201-FEEBE873D623}" type="pres">
      <dgm:prSet presAssocID="{592634B3-DD5A-45E4-AB43-CEA11D9F6F56}" presName="funnel" presStyleLbl="trAlignAcc1" presStyleIdx="0" presStyleCnt="1"/>
      <dgm:spPr/>
    </dgm:pt>
  </dgm:ptLst>
  <dgm:cxnLst>
    <dgm:cxn modelId="{76C3EE83-CD24-4206-9A43-10B56C83AB84}" type="presOf" srcId="{1CD86159-0ABC-4439-9F42-A19921308555}" destId="{5D8D8D90-E87C-4D01-8292-480C84F58A70}" srcOrd="0" destOrd="0" presId="urn:microsoft.com/office/officeart/2005/8/layout/funnel1"/>
    <dgm:cxn modelId="{EE59145F-7795-4C53-A54A-9157E1C5EEC4}" srcId="{592634B3-DD5A-45E4-AB43-CEA11D9F6F56}" destId="{8E8FE99B-E86F-4A99-86FA-0BE4231C3A72}" srcOrd="1" destOrd="0" parTransId="{307A6039-B226-4484-8850-F399A8810166}" sibTransId="{36C85C88-9F69-4F18-84C0-708CAEAB7203}"/>
    <dgm:cxn modelId="{9DA0BBBF-B9B8-4F64-9276-DC1F01987C8D}" type="presOf" srcId="{D0247874-5A30-4262-A722-5CECD3F9E578}" destId="{0748CC86-496F-45D1-A59F-A85C731439E0}" srcOrd="0" destOrd="0" presId="urn:microsoft.com/office/officeart/2005/8/layout/funnel1"/>
    <dgm:cxn modelId="{816198EF-216C-4B9F-BC49-41746E8B8184}" srcId="{592634B3-DD5A-45E4-AB43-CEA11D9F6F56}" destId="{D0247874-5A30-4262-A722-5CECD3F9E578}" srcOrd="2" destOrd="0" parTransId="{86A1596A-A225-44B8-A04A-1B92AC138EFD}" sibTransId="{8F25B089-38B2-45AF-959E-4B1D6674CFDA}"/>
    <dgm:cxn modelId="{A2298B68-490D-4694-AE81-B0494B198503}" type="presOf" srcId="{8E8FE99B-E86F-4A99-86FA-0BE4231C3A72}" destId="{F9F16228-A266-43F1-80DA-D0E4E868287A}" srcOrd="0" destOrd="0" presId="urn:microsoft.com/office/officeart/2005/8/layout/funnel1"/>
    <dgm:cxn modelId="{D2338E4A-DDAE-4218-B7B5-9B902EE2DB71}" type="presOf" srcId="{0C85F71D-F3DC-4E4F-A45E-B2AD64C5ACF2}" destId="{40143270-ACE6-461F-883F-EF9C86B3AE94}" srcOrd="0" destOrd="0" presId="urn:microsoft.com/office/officeart/2005/8/layout/funnel1"/>
    <dgm:cxn modelId="{7FFF3303-6A9C-4D13-BCF2-39EC0D01DEDF}" srcId="{592634B3-DD5A-45E4-AB43-CEA11D9F6F56}" destId="{0C85F71D-F3DC-4E4F-A45E-B2AD64C5ACF2}" srcOrd="3" destOrd="0" parTransId="{9745C1C8-7940-4C02-B1C0-E8295502E3AF}" sibTransId="{73DC355A-67EA-4CE1-B59A-288BBF6B36EE}"/>
    <dgm:cxn modelId="{D99A5957-2C16-4C12-91F2-FAEA2F251064}" srcId="{592634B3-DD5A-45E4-AB43-CEA11D9F6F56}" destId="{1CD86159-0ABC-4439-9F42-A19921308555}" srcOrd="0" destOrd="0" parTransId="{8B2542F2-5D48-4AD3-95BC-F59974F87C85}" sibTransId="{07B6396F-4FC2-423A-8E70-6EB4A11B347C}"/>
    <dgm:cxn modelId="{45904F02-E2C2-45F1-B848-79BDA1D61611}" type="presOf" srcId="{592634B3-DD5A-45E4-AB43-CEA11D9F6F56}" destId="{0ACD6FB3-B0AC-4D0B-866C-413ADF500349}" srcOrd="0" destOrd="0" presId="urn:microsoft.com/office/officeart/2005/8/layout/funnel1"/>
    <dgm:cxn modelId="{6D54F89B-F911-4396-902C-1C0D9FBBFF2C}" type="presParOf" srcId="{0ACD6FB3-B0AC-4D0B-866C-413ADF500349}" destId="{FE9C110D-7FB3-4146-B6F5-DB96A02E00F7}" srcOrd="0" destOrd="0" presId="urn:microsoft.com/office/officeart/2005/8/layout/funnel1"/>
    <dgm:cxn modelId="{CAC986C0-54C7-41B5-B8C0-7D2F729E4E07}" type="presParOf" srcId="{0ACD6FB3-B0AC-4D0B-866C-413ADF500349}" destId="{FA39B550-7FE0-454A-B9CE-3FA1F6B56C6C}" srcOrd="1" destOrd="0" presId="urn:microsoft.com/office/officeart/2005/8/layout/funnel1"/>
    <dgm:cxn modelId="{90C8BC75-FF9B-4A84-B26E-6CEF500EF34E}" type="presParOf" srcId="{0ACD6FB3-B0AC-4D0B-866C-413ADF500349}" destId="{40143270-ACE6-461F-883F-EF9C86B3AE94}" srcOrd="2" destOrd="0" presId="urn:microsoft.com/office/officeart/2005/8/layout/funnel1"/>
    <dgm:cxn modelId="{93C11D2C-DC80-486E-B7E7-7C81961D0F80}" type="presParOf" srcId="{0ACD6FB3-B0AC-4D0B-866C-413ADF500349}" destId="{0748CC86-496F-45D1-A59F-A85C731439E0}" srcOrd="3" destOrd="0" presId="urn:microsoft.com/office/officeart/2005/8/layout/funnel1"/>
    <dgm:cxn modelId="{5A81AA06-0B9F-4D89-A041-EBA58C06335D}" type="presParOf" srcId="{0ACD6FB3-B0AC-4D0B-866C-413ADF500349}" destId="{F9F16228-A266-43F1-80DA-D0E4E868287A}" srcOrd="4" destOrd="0" presId="urn:microsoft.com/office/officeart/2005/8/layout/funnel1"/>
    <dgm:cxn modelId="{187E3A37-56F6-4E24-A19C-D081D2496CB4}" type="presParOf" srcId="{0ACD6FB3-B0AC-4D0B-866C-413ADF500349}" destId="{5D8D8D90-E87C-4D01-8292-480C84F58A70}" srcOrd="5" destOrd="0" presId="urn:microsoft.com/office/officeart/2005/8/layout/funnel1"/>
    <dgm:cxn modelId="{A1D3560D-896A-453F-95F9-7CE2CD9E8101}" type="presParOf" srcId="{0ACD6FB3-B0AC-4D0B-866C-413ADF500349}" destId="{B3BA0C1B-8102-4161-9201-FEEBE873D6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41F486-E717-4713-8595-6EF356AFB834}" type="doc">
      <dgm:prSet loTypeId="urn:microsoft.com/office/officeart/2005/8/layout/b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045255-F68E-43E4-91D5-294DEB14445F}">
      <dgm:prSet phldrT="[Text]" custT="1"/>
      <dgm:spPr/>
      <dgm:t>
        <a:bodyPr/>
        <a:lstStyle/>
        <a:p>
          <a:r>
            <a:rPr lang="en-US" sz="2000" b="1" dirty="0" smtClean="0"/>
            <a:t>Enrolled Students</a:t>
          </a:r>
          <a:endParaRPr lang="en-US" sz="2000" b="1" dirty="0"/>
        </a:p>
      </dgm:t>
    </dgm:pt>
    <dgm:pt modelId="{0B0F103D-A454-4E20-A420-D51BAD6E2388}" type="parTrans" cxnId="{F5D10805-00EE-4196-9933-37725B511DBB}">
      <dgm:prSet/>
      <dgm:spPr/>
      <dgm:t>
        <a:bodyPr/>
        <a:lstStyle/>
        <a:p>
          <a:endParaRPr lang="en-US"/>
        </a:p>
      </dgm:t>
    </dgm:pt>
    <dgm:pt modelId="{DD0726E6-76C9-4FB0-BB2E-F729F3983A81}" type="sibTrans" cxnId="{F5D10805-00EE-4196-9933-37725B511DBB}">
      <dgm:prSet/>
      <dgm:spPr/>
      <dgm:t>
        <a:bodyPr/>
        <a:lstStyle/>
        <a:p>
          <a:endParaRPr lang="en-US"/>
        </a:p>
      </dgm:t>
    </dgm:pt>
    <dgm:pt modelId="{4475A89C-C616-416F-B5FA-50BE6C107F4C}">
      <dgm:prSet phldrT="[Text]" custT="1"/>
      <dgm:spPr/>
      <dgm:t>
        <a:bodyPr/>
        <a:lstStyle/>
        <a:p>
          <a:r>
            <a:rPr lang="en-US" sz="2000" b="1" dirty="0" smtClean="0"/>
            <a:t>Housing Changes</a:t>
          </a:r>
          <a:endParaRPr lang="en-US" sz="2000" b="1" dirty="0"/>
        </a:p>
      </dgm:t>
    </dgm:pt>
    <dgm:pt modelId="{3066A06B-1316-4D00-B2E6-D05FF8CE2B44}" type="parTrans" cxnId="{656CBE76-93E4-4073-869A-07B04F6431B3}">
      <dgm:prSet/>
      <dgm:spPr/>
      <dgm:t>
        <a:bodyPr/>
        <a:lstStyle/>
        <a:p>
          <a:endParaRPr lang="en-US"/>
        </a:p>
      </dgm:t>
    </dgm:pt>
    <dgm:pt modelId="{970D3FA2-0F30-4AE0-ABFA-EB3B82FC3A2A}" type="sibTrans" cxnId="{656CBE76-93E4-4073-869A-07B04F6431B3}">
      <dgm:prSet/>
      <dgm:spPr/>
      <dgm:t>
        <a:bodyPr/>
        <a:lstStyle/>
        <a:p>
          <a:endParaRPr lang="en-US"/>
        </a:p>
      </dgm:t>
    </dgm:pt>
    <dgm:pt modelId="{54BCD1A9-2982-4789-B182-49093124D13E}">
      <dgm:prSet custT="1"/>
      <dgm:spPr/>
      <dgm:t>
        <a:bodyPr/>
        <a:lstStyle/>
        <a:p>
          <a:r>
            <a:rPr lang="en-US" sz="2000" b="1" dirty="0" smtClean="0"/>
            <a:t>Outside Variables</a:t>
          </a:r>
          <a:endParaRPr lang="en-US" sz="2000" b="1" dirty="0"/>
        </a:p>
      </dgm:t>
    </dgm:pt>
    <dgm:pt modelId="{858AEDCC-D704-46AB-89D7-0A265449F1C6}" type="parTrans" cxnId="{5006E44D-8738-4104-BA61-1DB691586C3A}">
      <dgm:prSet/>
      <dgm:spPr/>
      <dgm:t>
        <a:bodyPr/>
        <a:lstStyle/>
        <a:p>
          <a:endParaRPr lang="en-US"/>
        </a:p>
      </dgm:t>
    </dgm:pt>
    <dgm:pt modelId="{9961FD2B-E8CD-4855-972C-5E8D200ACB4C}" type="sibTrans" cxnId="{5006E44D-8738-4104-BA61-1DB691586C3A}">
      <dgm:prSet/>
      <dgm:spPr/>
      <dgm:t>
        <a:bodyPr/>
        <a:lstStyle/>
        <a:p>
          <a:endParaRPr lang="en-US"/>
        </a:p>
      </dgm:t>
    </dgm:pt>
    <dgm:pt modelId="{FDBF44C0-F842-492D-A3AA-7DA923B4D9BC}">
      <dgm:prSet custT="1"/>
      <dgm:spPr/>
      <dgm:t>
        <a:bodyPr/>
        <a:lstStyle/>
        <a:p>
          <a:r>
            <a:rPr lang="en-US" sz="1600" dirty="0" smtClean="0"/>
            <a:t>Zoning Changes</a:t>
          </a:r>
          <a:endParaRPr lang="en-US" sz="1600" dirty="0"/>
        </a:p>
      </dgm:t>
    </dgm:pt>
    <dgm:pt modelId="{63B586D1-3371-4047-AF38-FE4386E7FDA3}" type="parTrans" cxnId="{9969A576-6B61-4EA0-9B24-1FCB9556DA43}">
      <dgm:prSet/>
      <dgm:spPr/>
      <dgm:t>
        <a:bodyPr/>
        <a:lstStyle/>
        <a:p>
          <a:endParaRPr lang="en-US"/>
        </a:p>
      </dgm:t>
    </dgm:pt>
    <dgm:pt modelId="{E83A0221-0B45-44EB-8D52-7255DDA522D0}" type="sibTrans" cxnId="{9969A576-6B61-4EA0-9B24-1FCB9556DA43}">
      <dgm:prSet/>
      <dgm:spPr/>
      <dgm:t>
        <a:bodyPr/>
        <a:lstStyle/>
        <a:p>
          <a:endParaRPr lang="en-US"/>
        </a:p>
      </dgm:t>
    </dgm:pt>
    <dgm:pt modelId="{8EEFC92D-32A2-42F0-B60B-C829AE754032}">
      <dgm:prSet phldrT="[Text]" custT="1"/>
      <dgm:spPr/>
      <dgm:t>
        <a:bodyPr/>
        <a:lstStyle/>
        <a:p>
          <a:r>
            <a:rPr lang="en-US" sz="1600" dirty="0" smtClean="0"/>
            <a:t>Housing Starts</a:t>
          </a:r>
          <a:endParaRPr lang="en-US" sz="1600" dirty="0"/>
        </a:p>
      </dgm:t>
    </dgm:pt>
    <dgm:pt modelId="{F65FEDB4-FA38-4AF9-9710-1942E105A3FE}" type="parTrans" cxnId="{1A8FACB1-7412-4986-A4F8-63D058E1E6C6}">
      <dgm:prSet/>
      <dgm:spPr/>
      <dgm:t>
        <a:bodyPr/>
        <a:lstStyle/>
        <a:p>
          <a:endParaRPr lang="en-US"/>
        </a:p>
      </dgm:t>
    </dgm:pt>
    <dgm:pt modelId="{EC061286-F9CF-4354-A636-86CCE56CA616}" type="sibTrans" cxnId="{1A8FACB1-7412-4986-A4F8-63D058E1E6C6}">
      <dgm:prSet/>
      <dgm:spPr/>
      <dgm:t>
        <a:bodyPr/>
        <a:lstStyle/>
        <a:p>
          <a:endParaRPr lang="en-US"/>
        </a:p>
      </dgm:t>
    </dgm:pt>
    <dgm:pt modelId="{2B5582D0-8469-4224-AE13-BC761639455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Current Year</a:t>
          </a:r>
          <a:endParaRPr lang="en-US" sz="1600" dirty="0">
            <a:solidFill>
              <a:schemeClr val="tx1"/>
            </a:solidFill>
          </a:endParaRPr>
        </a:p>
      </dgm:t>
    </dgm:pt>
    <dgm:pt modelId="{BE988B3F-70F0-48B2-AC7E-ED4A301CD2A6}" type="parTrans" cxnId="{03D7C614-5E3F-4B69-A6DD-08E2BBB672D5}">
      <dgm:prSet/>
      <dgm:spPr/>
      <dgm:t>
        <a:bodyPr/>
        <a:lstStyle/>
        <a:p>
          <a:endParaRPr lang="en-US"/>
        </a:p>
      </dgm:t>
    </dgm:pt>
    <dgm:pt modelId="{7B81A7FC-9C73-4264-9699-D27926B62155}" type="sibTrans" cxnId="{03D7C614-5E3F-4B69-A6DD-08E2BBB672D5}">
      <dgm:prSet/>
      <dgm:spPr/>
      <dgm:t>
        <a:bodyPr/>
        <a:lstStyle/>
        <a:p>
          <a:endParaRPr lang="en-US"/>
        </a:p>
      </dgm:t>
    </dgm:pt>
    <dgm:pt modelId="{4E48F07B-9C02-441D-BFF6-1F031619989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Previous School Year Data Trends</a:t>
          </a:r>
          <a:endParaRPr lang="en-US" sz="1600" dirty="0">
            <a:solidFill>
              <a:schemeClr val="tx1"/>
            </a:solidFill>
          </a:endParaRPr>
        </a:p>
      </dgm:t>
    </dgm:pt>
    <dgm:pt modelId="{35BB7FFE-530C-426E-86B8-D2CEE2F759CC}" type="parTrans" cxnId="{EC5E66AC-E5A1-463E-897C-15C7623F48F5}">
      <dgm:prSet/>
      <dgm:spPr/>
      <dgm:t>
        <a:bodyPr/>
        <a:lstStyle/>
        <a:p>
          <a:endParaRPr lang="en-US"/>
        </a:p>
      </dgm:t>
    </dgm:pt>
    <dgm:pt modelId="{4868912E-61C0-4207-9279-BCA9736C54B8}" type="sibTrans" cxnId="{EC5E66AC-E5A1-463E-897C-15C7623F48F5}">
      <dgm:prSet/>
      <dgm:spPr/>
      <dgm:t>
        <a:bodyPr/>
        <a:lstStyle/>
        <a:p>
          <a:endParaRPr lang="en-US"/>
        </a:p>
      </dgm:t>
    </dgm:pt>
    <dgm:pt modelId="{509AF607-3A14-4807-835A-4ABC597035FA}">
      <dgm:prSet custT="1"/>
      <dgm:spPr/>
      <dgm:t>
        <a:bodyPr/>
        <a:lstStyle/>
        <a:p>
          <a:r>
            <a:rPr lang="en-US" sz="1600" dirty="0" smtClean="0"/>
            <a:t>Transfer Growth/Decline</a:t>
          </a:r>
          <a:endParaRPr lang="en-US" sz="1600" dirty="0"/>
        </a:p>
      </dgm:t>
    </dgm:pt>
    <dgm:pt modelId="{02891EF7-BA69-4DD3-8AFA-01DE12CCCD96}" type="parTrans" cxnId="{D064CA7E-D86C-45A4-B47A-27C8893E37C4}">
      <dgm:prSet/>
      <dgm:spPr/>
      <dgm:t>
        <a:bodyPr/>
        <a:lstStyle/>
        <a:p>
          <a:endParaRPr lang="en-US"/>
        </a:p>
      </dgm:t>
    </dgm:pt>
    <dgm:pt modelId="{8BA6C80F-D303-448F-923C-1FBFB0DF68CE}" type="sibTrans" cxnId="{D064CA7E-D86C-45A4-B47A-27C8893E37C4}">
      <dgm:prSet/>
      <dgm:spPr/>
      <dgm:t>
        <a:bodyPr/>
        <a:lstStyle/>
        <a:p>
          <a:endParaRPr lang="en-US"/>
        </a:p>
      </dgm:t>
    </dgm:pt>
    <dgm:pt modelId="{58CC68D5-ED2E-49FF-987A-F13218A3E984}">
      <dgm:prSet custT="1"/>
      <dgm:spPr/>
      <dgm:t>
        <a:bodyPr/>
        <a:lstStyle/>
        <a:p>
          <a:r>
            <a:rPr lang="en-US" sz="1600" dirty="0" smtClean="0"/>
            <a:t>Charter Schools</a:t>
          </a:r>
          <a:endParaRPr lang="en-US" sz="1600" dirty="0"/>
        </a:p>
      </dgm:t>
    </dgm:pt>
    <dgm:pt modelId="{70FBACCC-6709-4DDA-B258-C6836F0E4FCB}" type="parTrans" cxnId="{B1ED4868-9DC3-4A3D-B721-9D5BB251EFCB}">
      <dgm:prSet/>
      <dgm:spPr/>
      <dgm:t>
        <a:bodyPr/>
        <a:lstStyle/>
        <a:p>
          <a:endParaRPr lang="en-US"/>
        </a:p>
      </dgm:t>
    </dgm:pt>
    <dgm:pt modelId="{A4322841-C928-4FE9-8E7D-81D15DB511A1}" type="sibTrans" cxnId="{B1ED4868-9DC3-4A3D-B721-9D5BB251EFCB}">
      <dgm:prSet/>
      <dgm:spPr/>
      <dgm:t>
        <a:bodyPr/>
        <a:lstStyle/>
        <a:p>
          <a:endParaRPr lang="en-US"/>
        </a:p>
      </dgm:t>
    </dgm:pt>
    <dgm:pt modelId="{491CA2F0-F5FF-4A77-886B-B30AD0230A70}">
      <dgm:prSet custT="1"/>
      <dgm:spPr/>
      <dgm:t>
        <a:bodyPr/>
        <a:lstStyle/>
        <a:p>
          <a:r>
            <a:rPr lang="en-US" sz="1600" dirty="0" smtClean="0"/>
            <a:t>Other Campus Program Changes</a:t>
          </a:r>
          <a:endParaRPr lang="en-US" sz="1600" dirty="0"/>
        </a:p>
      </dgm:t>
    </dgm:pt>
    <dgm:pt modelId="{2D404828-69E9-4975-8CC4-60F4B08C4A71}" type="parTrans" cxnId="{98916626-5223-4249-8C9C-A98ED14F0DB3}">
      <dgm:prSet/>
      <dgm:spPr/>
      <dgm:t>
        <a:bodyPr/>
        <a:lstStyle/>
        <a:p>
          <a:endParaRPr lang="en-US"/>
        </a:p>
      </dgm:t>
    </dgm:pt>
    <dgm:pt modelId="{EED28F36-3D6D-427C-8A14-CF302BDF8467}" type="sibTrans" cxnId="{98916626-5223-4249-8C9C-A98ED14F0DB3}">
      <dgm:prSet/>
      <dgm:spPr/>
      <dgm:t>
        <a:bodyPr/>
        <a:lstStyle/>
        <a:p>
          <a:endParaRPr lang="en-US"/>
        </a:p>
      </dgm:t>
    </dgm:pt>
    <dgm:pt modelId="{1D5D19CD-206B-4A74-811B-46227E57287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Incoming Grade 5 or Grade 8 Zone Population</a:t>
          </a:r>
          <a:endParaRPr lang="en-US" sz="1600" dirty="0">
            <a:solidFill>
              <a:schemeClr val="tx1"/>
            </a:solidFill>
          </a:endParaRPr>
        </a:p>
      </dgm:t>
    </dgm:pt>
    <dgm:pt modelId="{83D1B1F5-2C40-48D1-A2D8-F1CEE3FD7D39}" type="parTrans" cxnId="{A7CCE03A-88E9-4137-BA3F-8AF1FD6A21A7}">
      <dgm:prSet/>
      <dgm:spPr/>
      <dgm:t>
        <a:bodyPr/>
        <a:lstStyle/>
        <a:p>
          <a:endParaRPr lang="en-US"/>
        </a:p>
      </dgm:t>
    </dgm:pt>
    <dgm:pt modelId="{54FD607D-D563-40A7-AC52-46533335A62B}" type="sibTrans" cxnId="{A7CCE03A-88E9-4137-BA3F-8AF1FD6A21A7}">
      <dgm:prSet/>
      <dgm:spPr/>
      <dgm:t>
        <a:bodyPr/>
        <a:lstStyle/>
        <a:p>
          <a:endParaRPr lang="en-US"/>
        </a:p>
      </dgm:t>
    </dgm:pt>
    <dgm:pt modelId="{1DA9D702-4900-43A1-B945-0F954D7A2703}">
      <dgm:prSet phldrT="[Text]" custT="1"/>
      <dgm:spPr/>
      <dgm:t>
        <a:bodyPr/>
        <a:lstStyle/>
        <a:p>
          <a:r>
            <a:rPr lang="en-US" sz="1600" dirty="0" smtClean="0"/>
            <a:t>Demolitions</a:t>
          </a:r>
          <a:endParaRPr lang="en-US" sz="1600" dirty="0"/>
        </a:p>
      </dgm:t>
    </dgm:pt>
    <dgm:pt modelId="{1BF72FF5-C09C-49CD-97A3-B82B88CF3ECB}" type="parTrans" cxnId="{53F04CCE-AADA-488C-840A-387E6597C5D6}">
      <dgm:prSet/>
      <dgm:spPr/>
      <dgm:t>
        <a:bodyPr/>
        <a:lstStyle/>
        <a:p>
          <a:endParaRPr lang="en-US"/>
        </a:p>
      </dgm:t>
    </dgm:pt>
    <dgm:pt modelId="{891078FC-8131-4828-8C6E-15E5840EA9F5}" type="sibTrans" cxnId="{53F04CCE-AADA-488C-840A-387E6597C5D6}">
      <dgm:prSet/>
      <dgm:spPr/>
      <dgm:t>
        <a:bodyPr/>
        <a:lstStyle/>
        <a:p>
          <a:endParaRPr lang="en-US"/>
        </a:p>
      </dgm:t>
    </dgm:pt>
    <dgm:pt modelId="{9A3178F0-C247-447C-AA97-587EEE2270CC}" type="pres">
      <dgm:prSet presAssocID="{7641F486-E717-4713-8595-6EF356AFB83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347A0-0404-4A08-9EDA-899F3ACDDE7B}" type="pres">
      <dgm:prSet presAssocID="{48045255-F68E-43E4-91D5-294DEB14445F}" presName="compNode" presStyleCnt="0"/>
      <dgm:spPr/>
      <dgm:t>
        <a:bodyPr/>
        <a:lstStyle/>
        <a:p>
          <a:endParaRPr lang="en-US"/>
        </a:p>
      </dgm:t>
    </dgm:pt>
    <dgm:pt modelId="{77309313-4C9A-4D14-9FD9-A1B5A11B3E25}" type="pres">
      <dgm:prSet presAssocID="{48045255-F68E-43E4-91D5-294DEB14445F}" presName="childRect" presStyleLbl="bgAcc1" presStyleIdx="0" presStyleCnt="3" custLinFactNeighborX="-1077" custLinFactNeighborY="-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B1012-DD2B-4D5D-B740-F664133D2AB4}" type="pres">
      <dgm:prSet presAssocID="{48045255-F68E-43E4-91D5-294DEB1444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DA015-9358-4DBE-90CB-BA3BE2327425}" type="pres">
      <dgm:prSet presAssocID="{48045255-F68E-43E4-91D5-294DEB14445F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158BB5EC-CC5B-4FD8-AA44-44A650E56AFA}" type="pres">
      <dgm:prSet presAssocID="{48045255-F68E-43E4-91D5-294DEB14445F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D66FC292-DA48-4154-A525-BB71FFDBC681}" type="pres">
      <dgm:prSet presAssocID="{DD0726E6-76C9-4FB0-BB2E-F729F3983A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11ACA1-62DB-41F6-9D46-6AAEB07E4FDB}" type="pres">
      <dgm:prSet presAssocID="{4475A89C-C616-416F-B5FA-50BE6C107F4C}" presName="compNode" presStyleCnt="0"/>
      <dgm:spPr/>
      <dgm:t>
        <a:bodyPr/>
        <a:lstStyle/>
        <a:p>
          <a:endParaRPr lang="en-US"/>
        </a:p>
      </dgm:t>
    </dgm:pt>
    <dgm:pt modelId="{658C9A3A-9301-4D48-B700-ECF7DC82ED80}" type="pres">
      <dgm:prSet presAssocID="{4475A89C-C616-416F-B5FA-50BE6C107F4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84F83-CCA5-4163-A3EB-6A0FC4190CCC}" type="pres">
      <dgm:prSet presAssocID="{4475A89C-C616-416F-B5FA-50BE6C107F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E01B5-14C5-45A0-AE3F-6D8D037574CB}" type="pres">
      <dgm:prSet presAssocID="{4475A89C-C616-416F-B5FA-50BE6C107F4C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42F2B760-97F2-43EF-A146-8BAB6A5D56D7}" type="pres">
      <dgm:prSet presAssocID="{4475A89C-C616-416F-B5FA-50BE6C107F4C}" presName="adorn" presStyleLbl="fgAccFollowNode1" presStyleIdx="1" presStyleCnt="3" custLinFactNeighborX="3197" custLinFactNeighborY="-335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2615651C-2D0B-45E7-8B66-4FE63983D25D}" type="pres">
      <dgm:prSet presAssocID="{970D3FA2-0F30-4AE0-ABFA-EB3B82FC3A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C4A969-E52B-45C3-9F01-D169CD25FE5C}" type="pres">
      <dgm:prSet presAssocID="{54BCD1A9-2982-4789-B182-49093124D13E}" presName="compNode" presStyleCnt="0"/>
      <dgm:spPr/>
      <dgm:t>
        <a:bodyPr/>
        <a:lstStyle/>
        <a:p>
          <a:endParaRPr lang="en-US"/>
        </a:p>
      </dgm:t>
    </dgm:pt>
    <dgm:pt modelId="{B283D277-6FA1-40B3-9E83-4DDF949ADB0A}" type="pres">
      <dgm:prSet presAssocID="{54BCD1A9-2982-4789-B182-49093124D13E}" presName="childRect" presStyleLbl="bgAcc1" presStyleIdx="2" presStyleCnt="3" custScaleX="164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53138-3BE4-410D-AC68-DB6214E6CB10}" type="pres">
      <dgm:prSet presAssocID="{54BCD1A9-2982-4789-B182-49093124D1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D39B9-3064-4158-A044-E5A16CAF2205}" type="pres">
      <dgm:prSet presAssocID="{54BCD1A9-2982-4789-B182-49093124D13E}" presName="parentRect" presStyleLbl="alignNode1" presStyleIdx="2" presStyleCnt="3" custScaleX="164800"/>
      <dgm:spPr/>
      <dgm:t>
        <a:bodyPr/>
        <a:lstStyle/>
        <a:p>
          <a:endParaRPr lang="en-US"/>
        </a:p>
      </dgm:t>
    </dgm:pt>
    <dgm:pt modelId="{D4DC9A03-5436-4DB3-AD75-F9CF15ACEF5E}" type="pres">
      <dgm:prSet presAssocID="{54BCD1A9-2982-4789-B182-49093124D13E}" presName="adorn" presStyleLbl="fgAccFollowNode1" presStyleIdx="2" presStyleCnt="3" custLinFactNeighborX="96873" custLinFactNeighborY="-312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969A576-6B61-4EA0-9B24-1FCB9556DA43}" srcId="{54BCD1A9-2982-4789-B182-49093124D13E}" destId="{FDBF44C0-F842-492D-A3AA-7DA923B4D9BC}" srcOrd="0" destOrd="0" parTransId="{63B586D1-3371-4047-AF38-FE4386E7FDA3}" sibTransId="{E83A0221-0B45-44EB-8D52-7255DDA522D0}"/>
    <dgm:cxn modelId="{5D49F14A-A200-4D71-BBF5-8C3C3C4758F9}" type="presOf" srcId="{4475A89C-C616-416F-B5FA-50BE6C107F4C}" destId="{E4384F83-CCA5-4163-A3EB-6A0FC4190CCC}" srcOrd="0" destOrd="0" presId="urn:microsoft.com/office/officeart/2005/8/layout/bList2"/>
    <dgm:cxn modelId="{D064CA7E-D86C-45A4-B47A-27C8893E37C4}" srcId="{54BCD1A9-2982-4789-B182-49093124D13E}" destId="{509AF607-3A14-4807-835A-4ABC597035FA}" srcOrd="1" destOrd="0" parTransId="{02891EF7-BA69-4DD3-8AFA-01DE12CCCD96}" sibTransId="{8BA6C80F-D303-448F-923C-1FBFB0DF68CE}"/>
    <dgm:cxn modelId="{F3DF15BB-1BA3-4CAF-A502-C93919AF5FAA}" type="presOf" srcId="{DD0726E6-76C9-4FB0-BB2E-F729F3983A81}" destId="{D66FC292-DA48-4154-A525-BB71FFDBC681}" srcOrd="0" destOrd="0" presId="urn:microsoft.com/office/officeart/2005/8/layout/bList2"/>
    <dgm:cxn modelId="{2FBC4A98-82A6-4A86-9D47-9D98EF9262EA}" type="presOf" srcId="{509AF607-3A14-4807-835A-4ABC597035FA}" destId="{B283D277-6FA1-40B3-9E83-4DDF949ADB0A}" srcOrd="0" destOrd="1" presId="urn:microsoft.com/office/officeart/2005/8/layout/bList2"/>
    <dgm:cxn modelId="{B6ACF1AA-124B-49F9-A8F5-C7DE7714BAE3}" type="presOf" srcId="{8EEFC92D-32A2-42F0-B60B-C829AE754032}" destId="{658C9A3A-9301-4D48-B700-ECF7DC82ED80}" srcOrd="0" destOrd="0" presId="urn:microsoft.com/office/officeart/2005/8/layout/bList2"/>
    <dgm:cxn modelId="{43FE968E-A432-40D0-9F07-58B74836229A}" type="presOf" srcId="{491CA2F0-F5FF-4A77-886B-B30AD0230A70}" destId="{B283D277-6FA1-40B3-9E83-4DDF949ADB0A}" srcOrd="0" destOrd="2" presId="urn:microsoft.com/office/officeart/2005/8/layout/bList2"/>
    <dgm:cxn modelId="{D7683439-7F3E-4FF8-AAD0-84CBAEBBDE83}" type="presOf" srcId="{FDBF44C0-F842-492D-A3AA-7DA923B4D9BC}" destId="{B283D277-6FA1-40B3-9E83-4DDF949ADB0A}" srcOrd="0" destOrd="0" presId="urn:microsoft.com/office/officeart/2005/8/layout/bList2"/>
    <dgm:cxn modelId="{0F4B8BCD-293A-4471-8D27-BD3D7F76F109}" type="presOf" srcId="{1DA9D702-4900-43A1-B945-0F954D7A2703}" destId="{658C9A3A-9301-4D48-B700-ECF7DC82ED80}" srcOrd="0" destOrd="1" presId="urn:microsoft.com/office/officeart/2005/8/layout/bList2"/>
    <dgm:cxn modelId="{306C2136-7876-4A1B-A0E2-3587CC062521}" type="presOf" srcId="{4475A89C-C616-416F-B5FA-50BE6C107F4C}" destId="{4EBE01B5-14C5-45A0-AE3F-6D8D037574CB}" srcOrd="1" destOrd="0" presId="urn:microsoft.com/office/officeart/2005/8/layout/bList2"/>
    <dgm:cxn modelId="{8B83C16E-513B-4C78-B79A-A8EC00B8C419}" type="presOf" srcId="{4E48F07B-9C02-441D-BFF6-1F0316199899}" destId="{77309313-4C9A-4D14-9FD9-A1B5A11B3E25}" srcOrd="0" destOrd="1" presId="urn:microsoft.com/office/officeart/2005/8/layout/bList2"/>
    <dgm:cxn modelId="{A7CCE03A-88E9-4137-BA3F-8AF1FD6A21A7}" srcId="{48045255-F68E-43E4-91D5-294DEB14445F}" destId="{1D5D19CD-206B-4A74-811B-46227E57287B}" srcOrd="2" destOrd="0" parTransId="{83D1B1F5-2C40-48D1-A2D8-F1CEE3FD7D39}" sibTransId="{54FD607D-D563-40A7-AC52-46533335A62B}"/>
    <dgm:cxn modelId="{8622F676-9816-4BCE-A01B-A6AADE56DABC}" type="presOf" srcId="{1D5D19CD-206B-4A74-811B-46227E57287B}" destId="{77309313-4C9A-4D14-9FD9-A1B5A11B3E25}" srcOrd="0" destOrd="2" presId="urn:microsoft.com/office/officeart/2005/8/layout/bList2"/>
    <dgm:cxn modelId="{96287C12-D597-4ADD-8F5E-6B1FE87B3626}" type="presOf" srcId="{970D3FA2-0F30-4AE0-ABFA-EB3B82FC3A2A}" destId="{2615651C-2D0B-45E7-8B66-4FE63983D25D}" srcOrd="0" destOrd="0" presId="urn:microsoft.com/office/officeart/2005/8/layout/bList2"/>
    <dgm:cxn modelId="{0EC64BEE-93DF-4DF9-AF50-BD9F179A0B1D}" type="presOf" srcId="{54BCD1A9-2982-4789-B182-49093124D13E}" destId="{25953138-3BE4-410D-AC68-DB6214E6CB10}" srcOrd="0" destOrd="0" presId="urn:microsoft.com/office/officeart/2005/8/layout/bList2"/>
    <dgm:cxn modelId="{98916626-5223-4249-8C9C-A98ED14F0DB3}" srcId="{54BCD1A9-2982-4789-B182-49093124D13E}" destId="{491CA2F0-F5FF-4A77-886B-B30AD0230A70}" srcOrd="2" destOrd="0" parTransId="{2D404828-69E9-4975-8CC4-60F4B08C4A71}" sibTransId="{EED28F36-3D6D-427C-8A14-CF302BDF8467}"/>
    <dgm:cxn modelId="{B1ED4868-9DC3-4A3D-B721-9D5BB251EFCB}" srcId="{54BCD1A9-2982-4789-B182-49093124D13E}" destId="{58CC68D5-ED2E-49FF-987A-F13218A3E984}" srcOrd="3" destOrd="0" parTransId="{70FBACCC-6709-4DDA-B258-C6836F0E4FCB}" sibTransId="{A4322841-C928-4FE9-8E7D-81D15DB511A1}"/>
    <dgm:cxn modelId="{15AC826C-13C2-43C8-A61C-F5C2C41D38E5}" type="presOf" srcId="{7641F486-E717-4713-8595-6EF356AFB834}" destId="{9A3178F0-C247-447C-AA97-587EEE2270CC}" srcOrd="0" destOrd="0" presId="urn:microsoft.com/office/officeart/2005/8/layout/bList2"/>
    <dgm:cxn modelId="{03D7C614-5E3F-4B69-A6DD-08E2BBB672D5}" srcId="{48045255-F68E-43E4-91D5-294DEB14445F}" destId="{2B5582D0-8469-4224-AE13-BC7616394553}" srcOrd="0" destOrd="0" parTransId="{BE988B3F-70F0-48B2-AC7E-ED4A301CD2A6}" sibTransId="{7B81A7FC-9C73-4264-9699-D27926B62155}"/>
    <dgm:cxn modelId="{6D3D3782-44AF-45F2-A902-F81A00BAAC08}" type="presOf" srcId="{48045255-F68E-43E4-91D5-294DEB14445F}" destId="{87ADA015-9358-4DBE-90CB-BA3BE2327425}" srcOrd="1" destOrd="0" presId="urn:microsoft.com/office/officeart/2005/8/layout/bList2"/>
    <dgm:cxn modelId="{5006E44D-8738-4104-BA61-1DB691586C3A}" srcId="{7641F486-E717-4713-8595-6EF356AFB834}" destId="{54BCD1A9-2982-4789-B182-49093124D13E}" srcOrd="2" destOrd="0" parTransId="{858AEDCC-D704-46AB-89D7-0A265449F1C6}" sibTransId="{9961FD2B-E8CD-4855-972C-5E8D200ACB4C}"/>
    <dgm:cxn modelId="{656CBE76-93E4-4073-869A-07B04F6431B3}" srcId="{7641F486-E717-4713-8595-6EF356AFB834}" destId="{4475A89C-C616-416F-B5FA-50BE6C107F4C}" srcOrd="1" destOrd="0" parTransId="{3066A06B-1316-4D00-B2E6-D05FF8CE2B44}" sibTransId="{970D3FA2-0F30-4AE0-ABFA-EB3B82FC3A2A}"/>
    <dgm:cxn modelId="{0C861765-601E-4965-8C0A-AE8ADC9FAA51}" type="presOf" srcId="{58CC68D5-ED2E-49FF-987A-F13218A3E984}" destId="{B283D277-6FA1-40B3-9E83-4DDF949ADB0A}" srcOrd="0" destOrd="3" presId="urn:microsoft.com/office/officeart/2005/8/layout/bList2"/>
    <dgm:cxn modelId="{53F04CCE-AADA-488C-840A-387E6597C5D6}" srcId="{4475A89C-C616-416F-B5FA-50BE6C107F4C}" destId="{1DA9D702-4900-43A1-B945-0F954D7A2703}" srcOrd="1" destOrd="0" parTransId="{1BF72FF5-C09C-49CD-97A3-B82B88CF3ECB}" sibTransId="{891078FC-8131-4828-8C6E-15E5840EA9F5}"/>
    <dgm:cxn modelId="{F5D10805-00EE-4196-9933-37725B511DBB}" srcId="{7641F486-E717-4713-8595-6EF356AFB834}" destId="{48045255-F68E-43E4-91D5-294DEB14445F}" srcOrd="0" destOrd="0" parTransId="{0B0F103D-A454-4E20-A420-D51BAD6E2388}" sibTransId="{DD0726E6-76C9-4FB0-BB2E-F729F3983A81}"/>
    <dgm:cxn modelId="{D2B6AAC1-2EF1-437B-9537-7EC52A4FA9C7}" type="presOf" srcId="{48045255-F68E-43E4-91D5-294DEB14445F}" destId="{9C9B1012-DD2B-4D5D-B740-F664133D2AB4}" srcOrd="0" destOrd="0" presId="urn:microsoft.com/office/officeart/2005/8/layout/bList2"/>
    <dgm:cxn modelId="{002D969A-9457-4797-9F03-6ADFE055F5F3}" type="presOf" srcId="{54BCD1A9-2982-4789-B182-49093124D13E}" destId="{D49D39B9-3064-4158-A044-E5A16CAF2205}" srcOrd="1" destOrd="0" presId="urn:microsoft.com/office/officeart/2005/8/layout/bList2"/>
    <dgm:cxn modelId="{9946FDC4-1810-40D7-BE22-2E9F382D2D85}" type="presOf" srcId="{2B5582D0-8469-4224-AE13-BC7616394553}" destId="{77309313-4C9A-4D14-9FD9-A1B5A11B3E25}" srcOrd="0" destOrd="0" presId="urn:microsoft.com/office/officeart/2005/8/layout/bList2"/>
    <dgm:cxn modelId="{1A8FACB1-7412-4986-A4F8-63D058E1E6C6}" srcId="{4475A89C-C616-416F-B5FA-50BE6C107F4C}" destId="{8EEFC92D-32A2-42F0-B60B-C829AE754032}" srcOrd="0" destOrd="0" parTransId="{F65FEDB4-FA38-4AF9-9710-1942E105A3FE}" sibTransId="{EC061286-F9CF-4354-A636-86CCE56CA616}"/>
    <dgm:cxn modelId="{EC5E66AC-E5A1-463E-897C-15C7623F48F5}" srcId="{48045255-F68E-43E4-91D5-294DEB14445F}" destId="{4E48F07B-9C02-441D-BFF6-1F0316199899}" srcOrd="1" destOrd="0" parTransId="{35BB7FFE-530C-426E-86B8-D2CEE2F759CC}" sibTransId="{4868912E-61C0-4207-9279-BCA9736C54B8}"/>
    <dgm:cxn modelId="{8FF811C4-050E-42F8-ACD8-5313ED4E8713}" type="presParOf" srcId="{9A3178F0-C247-447C-AA97-587EEE2270CC}" destId="{1AF347A0-0404-4A08-9EDA-899F3ACDDE7B}" srcOrd="0" destOrd="0" presId="urn:microsoft.com/office/officeart/2005/8/layout/bList2"/>
    <dgm:cxn modelId="{58184096-1C40-46A8-A287-FF37DA1AD6D1}" type="presParOf" srcId="{1AF347A0-0404-4A08-9EDA-899F3ACDDE7B}" destId="{77309313-4C9A-4D14-9FD9-A1B5A11B3E25}" srcOrd="0" destOrd="0" presId="urn:microsoft.com/office/officeart/2005/8/layout/bList2"/>
    <dgm:cxn modelId="{08A11366-365A-405A-AAA8-4B7407BE806B}" type="presParOf" srcId="{1AF347A0-0404-4A08-9EDA-899F3ACDDE7B}" destId="{9C9B1012-DD2B-4D5D-B740-F664133D2AB4}" srcOrd="1" destOrd="0" presId="urn:microsoft.com/office/officeart/2005/8/layout/bList2"/>
    <dgm:cxn modelId="{8627982E-0DE5-4CD5-A441-F2A546292F3E}" type="presParOf" srcId="{1AF347A0-0404-4A08-9EDA-899F3ACDDE7B}" destId="{87ADA015-9358-4DBE-90CB-BA3BE2327425}" srcOrd="2" destOrd="0" presId="urn:microsoft.com/office/officeart/2005/8/layout/bList2"/>
    <dgm:cxn modelId="{D6B668D8-5C14-4061-93C7-00ED35D964FF}" type="presParOf" srcId="{1AF347A0-0404-4A08-9EDA-899F3ACDDE7B}" destId="{158BB5EC-CC5B-4FD8-AA44-44A650E56AFA}" srcOrd="3" destOrd="0" presId="urn:microsoft.com/office/officeart/2005/8/layout/bList2"/>
    <dgm:cxn modelId="{B2174948-E34D-46E7-81CF-D9DB4F26C0F6}" type="presParOf" srcId="{9A3178F0-C247-447C-AA97-587EEE2270CC}" destId="{D66FC292-DA48-4154-A525-BB71FFDBC681}" srcOrd="1" destOrd="0" presId="urn:microsoft.com/office/officeart/2005/8/layout/bList2"/>
    <dgm:cxn modelId="{22C0A85F-AE4A-4D6B-8413-D230F6F129FA}" type="presParOf" srcId="{9A3178F0-C247-447C-AA97-587EEE2270CC}" destId="{5F11ACA1-62DB-41F6-9D46-6AAEB07E4FDB}" srcOrd="2" destOrd="0" presId="urn:microsoft.com/office/officeart/2005/8/layout/bList2"/>
    <dgm:cxn modelId="{AC19A76F-31C2-4670-8F6F-05D246B62667}" type="presParOf" srcId="{5F11ACA1-62DB-41F6-9D46-6AAEB07E4FDB}" destId="{658C9A3A-9301-4D48-B700-ECF7DC82ED80}" srcOrd="0" destOrd="0" presId="urn:microsoft.com/office/officeart/2005/8/layout/bList2"/>
    <dgm:cxn modelId="{7E9D6057-0D9B-4C62-BFD0-25C91EA40EF8}" type="presParOf" srcId="{5F11ACA1-62DB-41F6-9D46-6AAEB07E4FDB}" destId="{E4384F83-CCA5-4163-A3EB-6A0FC4190CCC}" srcOrd="1" destOrd="0" presId="urn:microsoft.com/office/officeart/2005/8/layout/bList2"/>
    <dgm:cxn modelId="{64E50B56-0E6E-4013-AAA2-929F080D1D79}" type="presParOf" srcId="{5F11ACA1-62DB-41F6-9D46-6AAEB07E4FDB}" destId="{4EBE01B5-14C5-45A0-AE3F-6D8D037574CB}" srcOrd="2" destOrd="0" presId="urn:microsoft.com/office/officeart/2005/8/layout/bList2"/>
    <dgm:cxn modelId="{041131C5-3117-47C3-BF0E-0A2AE3227DB9}" type="presParOf" srcId="{5F11ACA1-62DB-41F6-9D46-6AAEB07E4FDB}" destId="{42F2B760-97F2-43EF-A146-8BAB6A5D56D7}" srcOrd="3" destOrd="0" presId="urn:microsoft.com/office/officeart/2005/8/layout/bList2"/>
    <dgm:cxn modelId="{079A134C-1E44-486D-9FB3-97D45315D9EA}" type="presParOf" srcId="{9A3178F0-C247-447C-AA97-587EEE2270CC}" destId="{2615651C-2D0B-45E7-8B66-4FE63983D25D}" srcOrd="3" destOrd="0" presId="urn:microsoft.com/office/officeart/2005/8/layout/bList2"/>
    <dgm:cxn modelId="{28B770E0-3F24-4F83-BF84-A1354E7E1057}" type="presParOf" srcId="{9A3178F0-C247-447C-AA97-587EEE2270CC}" destId="{CBC4A969-E52B-45C3-9F01-D169CD25FE5C}" srcOrd="4" destOrd="0" presId="urn:microsoft.com/office/officeart/2005/8/layout/bList2"/>
    <dgm:cxn modelId="{03996C1C-20CC-472A-B8CA-8E08072762FF}" type="presParOf" srcId="{CBC4A969-E52B-45C3-9F01-D169CD25FE5C}" destId="{B283D277-6FA1-40B3-9E83-4DDF949ADB0A}" srcOrd="0" destOrd="0" presId="urn:microsoft.com/office/officeart/2005/8/layout/bList2"/>
    <dgm:cxn modelId="{656C21E1-B7C3-4BA3-87BE-A8EF1801F27C}" type="presParOf" srcId="{CBC4A969-E52B-45C3-9F01-D169CD25FE5C}" destId="{25953138-3BE4-410D-AC68-DB6214E6CB10}" srcOrd="1" destOrd="0" presId="urn:microsoft.com/office/officeart/2005/8/layout/bList2"/>
    <dgm:cxn modelId="{3A428AD1-B2A4-4850-BE6B-BE9113B8FB35}" type="presParOf" srcId="{CBC4A969-E52B-45C3-9F01-D169CD25FE5C}" destId="{D49D39B9-3064-4158-A044-E5A16CAF2205}" srcOrd="2" destOrd="0" presId="urn:microsoft.com/office/officeart/2005/8/layout/bList2"/>
    <dgm:cxn modelId="{E68E09B2-A62C-4D86-A451-FF77E8F6FD6F}" type="presParOf" srcId="{CBC4A969-E52B-45C3-9F01-D169CD25FE5C}" destId="{D4DC9A03-5436-4DB3-AD75-F9CF15ACEF5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6C942-6322-4FE5-9593-B1F1044316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14682-9A4C-4A02-8CE1-EF339043E827}" type="pres">
      <dgm:prSet presAssocID="{75B6C942-6322-4FE5-9593-B1F1044316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A174F-4D52-4C6F-891D-1AF148C75622}" type="presOf" srcId="{75B6C942-6322-4FE5-9593-B1F1044316BF}" destId="{74114682-9A4C-4A02-8CE1-EF339043E82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3EFC0-842F-4202-97BA-974E755E31F0}">
      <dsp:nvSpPr>
        <dsp:cNvPr id="0" name=""/>
        <dsp:cNvSpPr/>
      </dsp:nvSpPr>
      <dsp:spPr>
        <a:xfrm rot="16200000">
          <a:off x="656541" y="-1254"/>
          <a:ext cx="1991857" cy="1994366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Essential</a:t>
          </a:r>
          <a:endParaRPr lang="en-US" sz="2400" kern="1200" dirty="0"/>
        </a:p>
      </dsp:txBody>
      <dsp:txXfrm rot="5400000">
        <a:off x="655287" y="497965"/>
        <a:ext cx="1645791" cy="995929"/>
      </dsp:txXfrm>
    </dsp:sp>
    <dsp:sp modelId="{8AF7B6B9-6F8B-4316-8356-4E3D690790BC}">
      <dsp:nvSpPr>
        <dsp:cNvPr id="0" name=""/>
        <dsp:cNvSpPr/>
      </dsp:nvSpPr>
      <dsp:spPr>
        <a:xfrm rot="5400000">
          <a:off x="5498453" y="-2270"/>
          <a:ext cx="1991857" cy="1996398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morning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Non-Essential</a:t>
          </a:r>
          <a:endParaRPr lang="en-US" sz="2400" kern="1200" dirty="0"/>
        </a:p>
      </dsp:txBody>
      <dsp:txXfrm rot="-5400000">
        <a:off x="5844758" y="497964"/>
        <a:ext cx="1647823" cy="995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67AF5-E9C1-4D78-B4CF-A0CEF847C212}">
      <dsp:nvSpPr>
        <dsp:cNvPr id="0" name=""/>
        <dsp:cNvSpPr/>
      </dsp:nvSpPr>
      <dsp:spPr>
        <a:xfrm>
          <a:off x="3433248" y="1030"/>
          <a:ext cx="1420490" cy="1420490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Staffing / Regular Salaries</a:t>
          </a:r>
          <a:endParaRPr lang="en-US" sz="1400" b="1" kern="1200" dirty="0"/>
        </a:p>
      </dsp:txBody>
      <dsp:txXfrm>
        <a:off x="3641274" y="209056"/>
        <a:ext cx="1004438" cy="1004438"/>
      </dsp:txXfrm>
    </dsp:sp>
    <dsp:sp modelId="{A43F6B5B-E085-44EE-9684-4D4C25E97243}">
      <dsp:nvSpPr>
        <dsp:cNvPr id="0" name=""/>
        <dsp:cNvSpPr/>
      </dsp:nvSpPr>
      <dsp:spPr>
        <a:xfrm rot="2160000">
          <a:off x="4808840" y="1092139"/>
          <a:ext cx="377594" cy="479415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/>
        </a:p>
      </dsp:txBody>
      <dsp:txXfrm>
        <a:off x="4819657" y="1154730"/>
        <a:ext cx="264316" cy="287649"/>
      </dsp:txXfrm>
    </dsp:sp>
    <dsp:sp modelId="{CF2E7BF4-E450-4B10-A578-D5D47CD2F10C}">
      <dsp:nvSpPr>
        <dsp:cNvPr id="0" name=""/>
        <dsp:cNvSpPr/>
      </dsp:nvSpPr>
      <dsp:spPr>
        <a:xfrm>
          <a:off x="5158827" y="1254736"/>
          <a:ext cx="1420490" cy="1420490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Salary Obligations</a:t>
          </a:r>
          <a:endParaRPr lang="en-US" sz="1300" b="1" kern="1200" dirty="0"/>
        </a:p>
      </dsp:txBody>
      <dsp:txXfrm>
        <a:off x="5366853" y="1462762"/>
        <a:ext cx="1004438" cy="1004438"/>
      </dsp:txXfrm>
    </dsp:sp>
    <dsp:sp modelId="{AB2EBC3C-8114-411D-B4E0-428B6F6E1BFF}">
      <dsp:nvSpPr>
        <dsp:cNvPr id="0" name=""/>
        <dsp:cNvSpPr/>
      </dsp:nvSpPr>
      <dsp:spPr>
        <a:xfrm rot="6480000">
          <a:off x="5354021" y="2729379"/>
          <a:ext cx="377594" cy="479415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/>
        </a:p>
      </dsp:txBody>
      <dsp:txXfrm rot="10800000">
        <a:off x="5428162" y="2771395"/>
        <a:ext cx="264316" cy="287649"/>
      </dsp:txXfrm>
    </dsp:sp>
    <dsp:sp modelId="{2384E08A-927F-4FA2-BEDA-8C073A3E15AE}">
      <dsp:nvSpPr>
        <dsp:cNvPr id="0" name=""/>
        <dsp:cNvSpPr/>
      </dsp:nvSpPr>
      <dsp:spPr>
        <a:xfrm>
          <a:off x="4499715" y="3283275"/>
          <a:ext cx="1420490" cy="1420490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Support Packages</a:t>
          </a:r>
          <a:endParaRPr lang="en-US" sz="1400" b="1" kern="1200" dirty="0"/>
        </a:p>
      </dsp:txBody>
      <dsp:txXfrm>
        <a:off x="4707741" y="3491301"/>
        <a:ext cx="1004438" cy="1004438"/>
      </dsp:txXfrm>
    </dsp:sp>
    <dsp:sp modelId="{D6A73769-BB37-4D84-A6E6-3E7FED706687}">
      <dsp:nvSpPr>
        <dsp:cNvPr id="0" name=""/>
        <dsp:cNvSpPr/>
      </dsp:nvSpPr>
      <dsp:spPr>
        <a:xfrm rot="10800000">
          <a:off x="3965383" y="3753813"/>
          <a:ext cx="377594" cy="479415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/>
        </a:p>
      </dsp:txBody>
      <dsp:txXfrm rot="10800000">
        <a:off x="4078661" y="3849696"/>
        <a:ext cx="264316" cy="287649"/>
      </dsp:txXfrm>
    </dsp:sp>
    <dsp:sp modelId="{DA2C9F8E-3EE5-4E7B-8066-0479025C850F}">
      <dsp:nvSpPr>
        <dsp:cNvPr id="0" name=""/>
        <dsp:cNvSpPr/>
      </dsp:nvSpPr>
      <dsp:spPr>
        <a:xfrm>
          <a:off x="2366782" y="3283275"/>
          <a:ext cx="1420490" cy="1420490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Operational and Instructional Support</a:t>
          </a:r>
          <a:endParaRPr lang="en-US" sz="1200" b="1" kern="1200" dirty="0"/>
        </a:p>
      </dsp:txBody>
      <dsp:txXfrm>
        <a:off x="2574808" y="3491301"/>
        <a:ext cx="1004438" cy="1004438"/>
      </dsp:txXfrm>
    </dsp:sp>
    <dsp:sp modelId="{9DADACF6-57AB-4D56-97CF-38430C6139E4}">
      <dsp:nvSpPr>
        <dsp:cNvPr id="0" name=""/>
        <dsp:cNvSpPr/>
      </dsp:nvSpPr>
      <dsp:spPr>
        <a:xfrm rot="15120000">
          <a:off x="2564022" y="2751981"/>
          <a:ext cx="374980" cy="479415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/>
        </a:p>
      </dsp:txBody>
      <dsp:txXfrm rot="10800000">
        <a:off x="2637650" y="2901358"/>
        <a:ext cx="262486" cy="287649"/>
      </dsp:txXfrm>
    </dsp:sp>
    <dsp:sp modelId="{360483E8-E5AC-4190-A726-514B2B01A34D}">
      <dsp:nvSpPr>
        <dsp:cNvPr id="0" name=""/>
        <dsp:cNvSpPr/>
      </dsp:nvSpPr>
      <dsp:spPr>
        <a:xfrm>
          <a:off x="1650282" y="1254736"/>
          <a:ext cx="1535265" cy="1420490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Instructional Program Requirement</a:t>
          </a:r>
          <a:r>
            <a:rPr lang="en-US" sz="1100" b="1" kern="1200" dirty="0" smtClean="0"/>
            <a:t>s</a:t>
          </a:r>
          <a:endParaRPr lang="en-US" sz="1200" b="1" kern="1200" dirty="0"/>
        </a:p>
      </dsp:txBody>
      <dsp:txXfrm>
        <a:off x="1875116" y="1462762"/>
        <a:ext cx="1085597" cy="1004438"/>
      </dsp:txXfrm>
    </dsp:sp>
    <dsp:sp modelId="{A74E294E-7A36-451F-9F3E-88C2984D6E78}">
      <dsp:nvSpPr>
        <dsp:cNvPr id="0" name=""/>
        <dsp:cNvSpPr/>
      </dsp:nvSpPr>
      <dsp:spPr>
        <a:xfrm rot="19440000">
          <a:off x="3107814" y="1093798"/>
          <a:ext cx="358504" cy="479415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/>
        </a:scene3d>
        <a:sp3d prstMaterial="dkEdg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/>
        </a:p>
      </dsp:txBody>
      <dsp:txXfrm>
        <a:off x="3118084" y="1221289"/>
        <a:ext cx="250953" cy="287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C110D-7FB3-4146-B6F5-DB96A02E00F7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9B550-7FE0-454A-B9CE-3FA1F6B56C6C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3270-ACE6-461F-883F-EF9C86B3AE94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Enrollment Projection</a:t>
          </a:r>
          <a:endParaRPr lang="en-US" sz="2000" b="1" kern="1200" dirty="0"/>
        </a:p>
      </dsp:txBody>
      <dsp:txXfrm>
        <a:off x="1524000" y="3276600"/>
        <a:ext cx="3048000" cy="762000"/>
      </dsp:txXfrm>
    </dsp:sp>
    <dsp:sp modelId="{0748CC86-496F-45D1-A59F-A85C731439E0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Outside Variables</a:t>
          </a:r>
          <a:endParaRPr lang="en-US" sz="1400" kern="1200" dirty="0"/>
        </a:p>
      </dsp:txBody>
      <dsp:txXfrm>
        <a:off x="2763268" y="1558292"/>
        <a:ext cx="808224" cy="808224"/>
      </dsp:txXfrm>
    </dsp:sp>
    <dsp:sp modelId="{F9F16228-A266-43F1-80DA-D0E4E868287A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Housing Changes</a:t>
          </a:r>
          <a:endParaRPr lang="en-US" sz="1400" kern="1200" dirty="0"/>
        </a:p>
      </dsp:txBody>
      <dsp:txXfrm>
        <a:off x="1945388" y="700787"/>
        <a:ext cx="808224" cy="808224"/>
      </dsp:txXfrm>
    </dsp:sp>
    <dsp:sp modelId="{5D8D8D90-E87C-4D01-8292-480C84F58A70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Trends</a:t>
          </a:r>
          <a:endParaRPr lang="en-US" sz="1400" kern="1200" dirty="0"/>
        </a:p>
      </dsp:txBody>
      <dsp:txXfrm>
        <a:off x="3113788" y="424435"/>
        <a:ext cx="808224" cy="808224"/>
      </dsp:txXfrm>
    </dsp:sp>
    <dsp:sp modelId="{B3BA0C1B-8102-4161-9201-FEEBE873D623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09313-4C9A-4D14-9FD9-A1B5A11B3E25}">
      <dsp:nvSpPr>
        <dsp:cNvPr id="0" name=""/>
        <dsp:cNvSpPr/>
      </dsp:nvSpPr>
      <dsp:spPr>
        <a:xfrm>
          <a:off x="1066756" y="7"/>
          <a:ext cx="2121682" cy="15837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Current Year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Previous School Year Data Trends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Incoming Grade 5 or Grade 8 Zone Population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103866" y="37117"/>
        <a:ext cx="2047462" cy="1546681"/>
      </dsp:txXfrm>
    </dsp:sp>
    <dsp:sp modelId="{87ADA015-9358-4DBE-90CB-BA3BE2327425}">
      <dsp:nvSpPr>
        <dsp:cNvPr id="0" name=""/>
        <dsp:cNvSpPr/>
      </dsp:nvSpPr>
      <dsp:spPr>
        <a:xfrm>
          <a:off x="1089606" y="1588407"/>
          <a:ext cx="2121682" cy="681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Enrolled Students</a:t>
          </a:r>
          <a:endParaRPr lang="en-US" sz="2000" b="1" kern="1200" dirty="0"/>
        </a:p>
      </dsp:txBody>
      <dsp:txXfrm>
        <a:off x="1089606" y="1588407"/>
        <a:ext cx="1494142" cy="681030"/>
      </dsp:txXfrm>
    </dsp:sp>
    <dsp:sp modelId="{158BB5EC-CC5B-4FD8-AA44-44A650E56AFA}">
      <dsp:nvSpPr>
        <dsp:cNvPr id="0" name=""/>
        <dsp:cNvSpPr/>
      </dsp:nvSpPr>
      <dsp:spPr>
        <a:xfrm>
          <a:off x="2643768" y="1696582"/>
          <a:ext cx="742588" cy="7425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8C9A3A-9301-4D48-B700-ECF7DC82ED80}">
      <dsp:nvSpPr>
        <dsp:cNvPr id="0" name=""/>
        <dsp:cNvSpPr/>
      </dsp:nvSpPr>
      <dsp:spPr>
        <a:xfrm>
          <a:off x="3570328" y="4616"/>
          <a:ext cx="2121682" cy="15837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Housing Starts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Demolitions</a:t>
          </a:r>
          <a:endParaRPr lang="en-US" sz="1600" kern="1200" dirty="0"/>
        </a:p>
      </dsp:txBody>
      <dsp:txXfrm>
        <a:off x="3607438" y="41726"/>
        <a:ext cx="2047462" cy="1546681"/>
      </dsp:txXfrm>
    </dsp:sp>
    <dsp:sp modelId="{4EBE01B5-14C5-45A0-AE3F-6D8D037574CB}">
      <dsp:nvSpPr>
        <dsp:cNvPr id="0" name=""/>
        <dsp:cNvSpPr/>
      </dsp:nvSpPr>
      <dsp:spPr>
        <a:xfrm>
          <a:off x="3570328" y="1588407"/>
          <a:ext cx="2121682" cy="681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Housing Changes</a:t>
          </a:r>
          <a:endParaRPr lang="en-US" sz="2000" b="1" kern="1200" dirty="0"/>
        </a:p>
      </dsp:txBody>
      <dsp:txXfrm>
        <a:off x="3570328" y="1588407"/>
        <a:ext cx="1494142" cy="681030"/>
      </dsp:txXfrm>
    </dsp:sp>
    <dsp:sp modelId="{42F2B760-97F2-43EF-A146-8BAB6A5D56D7}">
      <dsp:nvSpPr>
        <dsp:cNvPr id="0" name=""/>
        <dsp:cNvSpPr/>
      </dsp:nvSpPr>
      <dsp:spPr>
        <a:xfrm>
          <a:off x="5148230" y="1447800"/>
          <a:ext cx="742588" cy="7425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3D277-6FA1-40B3-9E83-4DDF949ADB0A}">
      <dsp:nvSpPr>
        <dsp:cNvPr id="0" name=""/>
        <dsp:cNvSpPr/>
      </dsp:nvSpPr>
      <dsp:spPr>
        <a:xfrm>
          <a:off x="1730076" y="2806960"/>
          <a:ext cx="3496532" cy="15837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Zoning Changes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Transfer Growth/Decline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Other Campus Program Changes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Charter Schools</a:t>
          </a:r>
          <a:endParaRPr lang="en-US" sz="1600" kern="1200" dirty="0"/>
        </a:p>
      </dsp:txBody>
      <dsp:txXfrm>
        <a:off x="1767186" y="2844070"/>
        <a:ext cx="3422312" cy="1546681"/>
      </dsp:txXfrm>
    </dsp:sp>
    <dsp:sp modelId="{D49D39B9-3064-4158-A044-E5A16CAF2205}">
      <dsp:nvSpPr>
        <dsp:cNvPr id="0" name=""/>
        <dsp:cNvSpPr/>
      </dsp:nvSpPr>
      <dsp:spPr>
        <a:xfrm>
          <a:off x="1730076" y="4390751"/>
          <a:ext cx="3496532" cy="6810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Outside Variables</a:t>
          </a:r>
          <a:endParaRPr lang="en-US" sz="2000" b="1" kern="1200" dirty="0"/>
        </a:p>
      </dsp:txBody>
      <dsp:txXfrm>
        <a:off x="1730076" y="4390751"/>
        <a:ext cx="2462346" cy="681030"/>
      </dsp:txXfrm>
    </dsp:sp>
    <dsp:sp modelId="{D4DC9A03-5436-4DB3-AD75-F9CF15ACEF5E}">
      <dsp:nvSpPr>
        <dsp:cNvPr id="0" name=""/>
        <dsp:cNvSpPr/>
      </dsp:nvSpPr>
      <dsp:spPr>
        <a:xfrm>
          <a:off x="4691031" y="4267202"/>
          <a:ext cx="742588" cy="7425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54170-9E8F-2B48-BD7A-2276E75E0DE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8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C40B7A37-C43B-4F10-912F-5076823C3E91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09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0CABA-99D4-4931-8EAD-892C4965478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5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0CABA-99D4-4931-8EAD-892C4965478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5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D6EFB-5A34-49EE-9340-5A15013E9F4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9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B636B-E3A3-4512-8D9A-8FFFA7A22DF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1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8043D-3E03-4621-9883-DB2F811CE13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7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8043D-3E03-4621-9883-DB2F811CE13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9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3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2A857B52-2B87-4C9C-ACA0-19DECAAEBF82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74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8043D-3E03-4621-9883-DB2F811CE134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E8560-73FB-40B6-BC9D-295F5638F1D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Enrollment projection – Mail out around early January via district office.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Budget Conferences starts in February. Plan! Plan! Plan! 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Plan collaboratively with other resources. Minimize changes after finalization. We will submit a change report to School Administration. Those with high frequency of changes will have to justify. Three thousand changes btw June and Aug.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Load Prelim Budget on July 1</a:t>
            </a:r>
            <a:r>
              <a:rPr lang="en-US" sz="1000" baseline="30000" dirty="0"/>
              <a:t>st</a:t>
            </a:r>
            <a:r>
              <a:rPr lang="en-US" sz="1000" dirty="0"/>
              <a:t>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Schools may be allowed to add positions if actual membership report show increases.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Final Budget conferences scheduled for November. 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Enrollment data from October snapshot with one week of clean up time. Data added after snap-shot date will not receiving funds.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ADA% from July PEIMS submission (which is prior year’s data).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Enrollment -	Oct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ADA percent	July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Mobility	AEIS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Economically Disadvantaged	Oct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At-Risk	Oct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Gifted and Talented	Oct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Bilingual Enrollment	Oct PEIMS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r>
              <a:rPr lang="en-US" sz="1000" dirty="0"/>
              <a:t>CATE (FTE’s)	Nov AS400</a:t>
            </a:r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  <a:p>
            <a:pPr>
              <a:lnSpc>
                <a:spcPct val="80000"/>
              </a:lnSpc>
              <a:tabLst>
                <a:tab pos="1828698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4228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D0C2F-A648-438B-B83A-C980A9E1620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</p:spPr>
        <p:txBody>
          <a:bodyPr/>
          <a:lstStyle/>
          <a:p>
            <a:r>
              <a:rPr lang="en-US" dirty="0"/>
              <a:t>Enrollment Projection - Review and analyze student enrollment trends, demographic changes, economic growth, promotion/retention, and surrounding competition.</a:t>
            </a:r>
          </a:p>
          <a:p>
            <a:r>
              <a:rPr lang="en-US" dirty="0"/>
              <a:t>Ensure timely data entry and data quality.</a:t>
            </a:r>
          </a:p>
          <a:p>
            <a:r>
              <a:rPr lang="en-US" dirty="0"/>
              <a:t>Do not over or under project enrollment.</a:t>
            </a:r>
          </a:p>
          <a:p>
            <a:r>
              <a:rPr lang="en-US" dirty="0"/>
              <a:t>Consequences include:</a:t>
            </a:r>
          </a:p>
          <a:p>
            <a:r>
              <a:rPr lang="en-US" dirty="0"/>
              <a:t>Over budget condition, 398s, displaced employees not able to find jobs, unable to balance prelim budget, distort PUA amount.</a:t>
            </a:r>
          </a:p>
          <a:p>
            <a:r>
              <a:rPr lang="en-US" dirty="0"/>
              <a:t>Develop budget in accordance to your SIP.</a:t>
            </a:r>
          </a:p>
          <a:p>
            <a:r>
              <a:rPr lang="en-US" dirty="0"/>
              <a:t>Address student needs in accordance with State and Federal requirements.</a:t>
            </a:r>
          </a:p>
          <a:p>
            <a:r>
              <a:rPr lang="en-US" dirty="0"/>
              <a:t>Promote enrollment and attendance.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90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A857-DF2E-4ADD-A58B-BE3338E0B999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65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C21D0-BF96-44AA-9BA3-147E5BD94D8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formula including student weights are approved annually by the Board.</a:t>
            </a:r>
          </a:p>
          <a:p>
            <a:r>
              <a:rPr lang="en-US" dirty="0"/>
              <a:t>The Decentralization Committee reviews and makes recommendation on the funding formula to ensure funding equity.</a:t>
            </a:r>
          </a:p>
        </p:txBody>
      </p:sp>
    </p:spTree>
    <p:extLst>
      <p:ext uri="{BB962C8B-B14F-4D97-AF65-F5344CB8AC3E}">
        <p14:creationId xmlns:p14="http://schemas.microsoft.com/office/powerpoint/2010/main" val="4205577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3FEA1-19F6-49A4-A64C-9B5FA98F2CF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 level unit of 1, assumes the student has perfect attendance.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75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60F18-5FD0-4706-821A-B8EF84CEEC7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61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5D591-71E9-4C08-A6E2-4D18E00C933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91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53C19-8224-4C7C-808D-3A65BBA012A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4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AC36C-1C05-4FAC-B8C1-1BD1833830AD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1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56EEB-55AE-4141-AA3E-DF2F1FD0FD61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Educ Department provides personnel according to established needs of the school. Non-payroll needs should be provided through the school’s regular fund (F101).</a:t>
            </a:r>
          </a:p>
          <a:p>
            <a:r>
              <a:rPr lang="en-US" dirty="0"/>
              <a:t>For a complete lists of General Fund funded programs, refer to your supplemental handouts.</a:t>
            </a:r>
          </a:p>
          <a:p>
            <a:r>
              <a:rPr lang="en-US" dirty="0"/>
              <a:t>Fund sources listed in the template vary by year, at the discretion of School Admin.  or Program Admin.</a:t>
            </a:r>
          </a:p>
        </p:txBody>
      </p:sp>
    </p:spTree>
    <p:extLst>
      <p:ext uri="{BB962C8B-B14F-4D97-AF65-F5344CB8AC3E}">
        <p14:creationId xmlns:p14="http://schemas.microsoft.com/office/powerpoint/2010/main" val="2229214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EEEF8-8955-463D-82C1-C44CBF4EBC48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funds may be used to provide additional assistance to students with specialized needs.</a:t>
            </a:r>
          </a:p>
          <a:p>
            <a:r>
              <a:rPr lang="en-US" dirty="0"/>
              <a:t>In doing so, schools must use the appropriate IA code to reflect the student population served.</a:t>
            </a:r>
          </a:p>
          <a:p>
            <a:r>
              <a:rPr lang="en-US" dirty="0"/>
              <a:t>Discretionary funds offer flexibility in the use of funds</a:t>
            </a:r>
          </a:p>
          <a:p>
            <a:r>
              <a:rPr lang="en-US" dirty="0"/>
              <a:t>Restriction on Fund 115 – contract payroll and items with </a:t>
            </a:r>
            <a:r>
              <a:rPr lang="en-US" dirty="0" smtClean="0"/>
              <a:t>re-curing </a:t>
            </a:r>
            <a:r>
              <a:rPr lang="en-US" dirty="0"/>
              <a:t>costs, such as lease purchase.</a:t>
            </a:r>
          </a:p>
        </p:txBody>
      </p:sp>
    </p:spTree>
    <p:extLst>
      <p:ext uri="{BB962C8B-B14F-4D97-AF65-F5344CB8AC3E}">
        <p14:creationId xmlns:p14="http://schemas.microsoft.com/office/powerpoint/2010/main" val="1401827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8A68D-9939-43C6-B3B4-77CE49334867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7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8EABC-B48F-4ACD-8E56-76446C2CBAB0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41775"/>
          </a:xfrm>
        </p:spPr>
        <p:txBody>
          <a:bodyPr/>
          <a:lstStyle/>
          <a:p>
            <a:r>
              <a:rPr lang="en-US" dirty="0"/>
              <a:t>Categorical Fund is a group of funds which the district is required to show a minimum level of expenditures in relation to annual state funding by category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</a:t>
            </a:r>
            <a:r>
              <a:rPr lang="en-US" dirty="0"/>
              <a:t>they may only be used in accordance to the program intent, they are considered non-discretionary in nature.</a:t>
            </a:r>
          </a:p>
          <a:p>
            <a:r>
              <a:rPr lang="en-US" i="1" dirty="0"/>
              <a:t>All students generates Fund 101 allocation.</a:t>
            </a:r>
          </a:p>
          <a:p>
            <a:r>
              <a:rPr lang="en-US" i="1" dirty="0"/>
              <a:t>Special Educ, FRL, At-Risk, GT, CATE, Bilingual students generate additional allocation according to the prescribed weights.</a:t>
            </a:r>
          </a:p>
          <a:p>
            <a:endParaRPr lang="en-US" i="1" dirty="0"/>
          </a:p>
          <a:p>
            <a:r>
              <a:rPr lang="en-US" dirty="0"/>
              <a:t>Non-Discretionary Funds are not limited to F108, 142, 143, 144, 931.</a:t>
            </a:r>
          </a:p>
          <a:p>
            <a:r>
              <a:rPr lang="en-US" dirty="0"/>
              <a:t>Others are F102, 106, 113, 140, etc. </a:t>
            </a:r>
          </a:p>
          <a:p>
            <a:endParaRPr lang="en-US" dirty="0"/>
          </a:p>
          <a:p>
            <a:r>
              <a:rPr lang="en-US" dirty="0"/>
              <a:t>Fund 101, 108, 142, 143, 144, 931 are known as Resource Funds.</a:t>
            </a:r>
          </a:p>
          <a:p>
            <a:r>
              <a:rPr lang="en-US" dirty="0"/>
              <a:t>Therefore when reconciling a school’s budget, all payrolls (at average salary) + non-payroll of all resource funds must equal Total Resource Allocation.</a:t>
            </a:r>
          </a:p>
          <a:p>
            <a:r>
              <a:rPr lang="en-US" dirty="0"/>
              <a:t>It is advantageous to a school if the categorical funds show a decreased amount. This condition yields an increase in Fund 101, which afford the school more flexibility in usage.</a:t>
            </a:r>
          </a:p>
        </p:txBody>
      </p:sp>
    </p:spTree>
    <p:extLst>
      <p:ext uri="{BB962C8B-B14F-4D97-AF65-F5344CB8AC3E}">
        <p14:creationId xmlns:p14="http://schemas.microsoft.com/office/powerpoint/2010/main" val="57306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8EABC-B48F-4ACD-8E56-76446C2CBAB0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41775"/>
          </a:xfrm>
        </p:spPr>
        <p:txBody>
          <a:bodyPr/>
          <a:lstStyle/>
          <a:p>
            <a:r>
              <a:rPr lang="en-US" dirty="0"/>
              <a:t>Categorical Fund is a group of funds which the district is required to show a minimum level of expenditures in relation to annual state funding by category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</a:t>
            </a:r>
            <a:r>
              <a:rPr lang="en-US" dirty="0"/>
              <a:t>they may only be used in accordance to the program intent, they are considered non-discretionary in nature.</a:t>
            </a:r>
          </a:p>
          <a:p>
            <a:r>
              <a:rPr lang="en-US" i="1" dirty="0"/>
              <a:t>All students generates Fund 101 allocation.</a:t>
            </a:r>
          </a:p>
          <a:p>
            <a:r>
              <a:rPr lang="en-US" i="1" dirty="0"/>
              <a:t>Special Educ, FRL, At-Risk, GT, CATE, Bilingual students generate additional allocation according to the prescribed weights.</a:t>
            </a:r>
          </a:p>
          <a:p>
            <a:endParaRPr lang="en-US" i="1" dirty="0"/>
          </a:p>
          <a:p>
            <a:r>
              <a:rPr lang="en-US" dirty="0"/>
              <a:t>Non-Discretionary Funds are not limited to F108, 142, 143, 144, 931.</a:t>
            </a:r>
          </a:p>
          <a:p>
            <a:r>
              <a:rPr lang="en-US" dirty="0"/>
              <a:t>Others are F102, 106, 113, 140, etc. </a:t>
            </a:r>
          </a:p>
          <a:p>
            <a:endParaRPr lang="en-US" dirty="0"/>
          </a:p>
          <a:p>
            <a:r>
              <a:rPr lang="en-US" dirty="0"/>
              <a:t>Fund 101, 108, 142, 143, 144, 931 are known as Resource Funds.</a:t>
            </a:r>
          </a:p>
          <a:p>
            <a:r>
              <a:rPr lang="en-US" dirty="0"/>
              <a:t>Therefore when reconciling a school’s budget, all payrolls (at average salary) + non-payroll of all resource funds must equal Total Resource Allocation.</a:t>
            </a:r>
          </a:p>
          <a:p>
            <a:r>
              <a:rPr lang="en-US" dirty="0"/>
              <a:t>It is advantageous to a school if the categorical funds show a decreased amount. This condition yields an increase in Fund 101, which afford the school more flexibility in usage.</a:t>
            </a:r>
          </a:p>
        </p:txBody>
      </p:sp>
    </p:spTree>
    <p:extLst>
      <p:ext uri="{BB962C8B-B14F-4D97-AF65-F5344CB8AC3E}">
        <p14:creationId xmlns:p14="http://schemas.microsoft.com/office/powerpoint/2010/main" val="833501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8EABC-B48F-4ACD-8E56-76446C2CBAB0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41775"/>
          </a:xfrm>
        </p:spPr>
        <p:txBody>
          <a:bodyPr/>
          <a:lstStyle/>
          <a:p>
            <a:r>
              <a:rPr lang="en-US" dirty="0"/>
              <a:t>Categorical Fund is a group of funds which the district is required to show a minimum level of expenditures in relation to annual state funding by category.</a:t>
            </a:r>
          </a:p>
          <a:p>
            <a:r>
              <a:rPr lang="en-US" dirty="0"/>
              <a:t>Since they may only be used in accordance to the program intent, they are considered non-discretionary in nature.</a:t>
            </a:r>
          </a:p>
          <a:p>
            <a:r>
              <a:rPr lang="en-US" i="1" dirty="0"/>
              <a:t>All students generates Fund 101 allocation.</a:t>
            </a:r>
          </a:p>
          <a:p>
            <a:r>
              <a:rPr lang="en-US" i="1" dirty="0"/>
              <a:t>Special Educ, FRL, At-Risk, GT, CATE, Bilingual students generate additional allocation according to the prescribed weights.</a:t>
            </a:r>
          </a:p>
          <a:p>
            <a:endParaRPr lang="en-US" i="1" dirty="0"/>
          </a:p>
          <a:p>
            <a:r>
              <a:rPr lang="en-US" dirty="0"/>
              <a:t>Non-Discretionary Funds are not limited to F108, 142, 143, 144, 931.</a:t>
            </a:r>
          </a:p>
          <a:p>
            <a:r>
              <a:rPr lang="en-US" dirty="0"/>
              <a:t>Others are F102, 106, 113, 140, etc. </a:t>
            </a:r>
          </a:p>
          <a:p>
            <a:endParaRPr lang="en-US" dirty="0"/>
          </a:p>
          <a:p>
            <a:r>
              <a:rPr lang="en-US" dirty="0"/>
              <a:t>Fund 101, 108, 142, 143, 144, 931 are known as Resource Funds.</a:t>
            </a:r>
          </a:p>
          <a:p>
            <a:r>
              <a:rPr lang="en-US" dirty="0"/>
              <a:t>Therefore when reconciling a school’s budget, all payrolls (at average salary) + non-payroll of all resource funds must equal Total Resource Allocation.</a:t>
            </a:r>
          </a:p>
          <a:p>
            <a:r>
              <a:rPr lang="en-US" dirty="0"/>
              <a:t>It is advantageous to a school if the categorical funds show a decreased amount. This condition yields an increase in Fund 101, which afford the school more flexibility in usage.</a:t>
            </a:r>
          </a:p>
        </p:txBody>
      </p:sp>
    </p:spTree>
    <p:extLst>
      <p:ext uri="{BB962C8B-B14F-4D97-AF65-F5344CB8AC3E}">
        <p14:creationId xmlns:p14="http://schemas.microsoft.com/office/powerpoint/2010/main" val="1502538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A857-DF2E-4ADD-A58B-BE3338E0B999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63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A857-DF2E-4ADD-A58B-BE3338E0B999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77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A857-DF2E-4ADD-A58B-BE3338E0B999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0887ACB0-34AB-4F5D-A7FA-381665472DE7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45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A857-DF2E-4ADD-A58B-BE3338E0B999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9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959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8725" y="700088"/>
            <a:ext cx="4816475" cy="3613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b="1" dirty="0"/>
              <a:t>Joe: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1100" dirty="0"/>
              <a:t>Please refer to the important timelines on the chart below. </a:t>
            </a:r>
          </a:p>
          <a:p>
            <a:pPr>
              <a:defRPr/>
            </a:pPr>
            <a:r>
              <a:rPr lang="en-US" sz="1100" b="1" dirty="0"/>
              <a:t>Important Timelines</a:t>
            </a:r>
          </a:p>
          <a:p>
            <a:pPr>
              <a:defRPr/>
            </a:pPr>
            <a:endParaRPr lang="en-US" sz="1100" dirty="0"/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Last Day, Last School Year (SY)                		6/8/2012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School Start Window                 		8/27 – 9/28/2012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Snapshot (no relation to leavers)     		10/26/2012</a:t>
            </a:r>
          </a:p>
          <a:p>
            <a:pPr marL="302385" indent="-178758">
              <a:defRPr/>
            </a:pPr>
            <a:endParaRPr lang="en-US" sz="800" dirty="0"/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Edit+ Presumed Under-Reported Students list  (Students who were reported during the 2001-2012, but not reported anywhere during current school start window)</a:t>
            </a:r>
          </a:p>
          <a:p>
            <a:pPr marL="3849142" lvl="4" indent="-123628">
              <a:buFont typeface="Arial" pitchFamily="34" charset="0"/>
              <a:buChar char="•"/>
              <a:defRPr/>
            </a:pPr>
            <a:r>
              <a:rPr lang="en-US" sz="1100" dirty="0"/>
              <a:t>December 2012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endParaRPr lang="en-US" sz="800" dirty="0"/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Student Searches Should be Complete          	1/10/2013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Resubmission			Early January 2013</a:t>
            </a:r>
          </a:p>
          <a:p>
            <a:pPr marL="302385" indent="-178758">
              <a:defRPr/>
            </a:pPr>
            <a:endParaRPr lang="en-US" sz="1100" dirty="0"/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TEA Publishes Dropout Completion Lists               	Mid June 2013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Appeals Deadline              			Mid August 2013</a:t>
            </a:r>
          </a:p>
          <a:p>
            <a:pPr marL="302385" indent="-178758">
              <a:buFont typeface="Arial" pitchFamily="34" charset="0"/>
              <a:buChar char="•"/>
              <a:defRPr/>
            </a:pPr>
            <a:r>
              <a:rPr lang="en-US" sz="1100" dirty="0"/>
              <a:t>Ratings Update		     	Late October 2013</a:t>
            </a:r>
          </a:p>
          <a:p>
            <a:pPr marL="302385" indent="-178758" algn="ctr">
              <a:defRPr/>
            </a:pPr>
            <a:r>
              <a:rPr lang="en-US" sz="1100" i="1" dirty="0">
                <a:solidFill>
                  <a:srgbClr val="0000FF"/>
                </a:solidFill>
              </a:rPr>
              <a:t>(Advance to the next screen)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EC5A4-5746-4D35-9C89-E251EBCE10AA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7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56B8F4-C642-4E36-A880-26D9096B3F91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95</a:t>
            </a:fld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55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Scenario # 1:  A Title I campus purchased a math program out of GF1 funds for the last 4 years.  This year, the campus would like to purchase the math program with Title I funds.  Unfortunately, the campus’ GF1 funds were cut and the principal would like to use Title I funds to purchase the math program.  Is this supplanting?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392A-2059-487E-87AE-20267C8E5CF0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823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</a:t>
            </a:r>
            <a:r>
              <a:rPr lang="en-US" baseline="0" dirty="0" smtClean="0"/>
              <a:t> participants to the OMB Circulars A-87 on the External Funding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392A-2059-487E-87AE-20267C8E5CF0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898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Scenario</a:t>
            </a:r>
            <a:r>
              <a:rPr lang="en-US" b="1" u="sng" baseline="0" dirty="0" smtClean="0"/>
              <a:t> #2: </a:t>
            </a:r>
            <a:r>
              <a:rPr lang="en-US" b="1" u="none" baseline="0" dirty="0" smtClean="0"/>
              <a:t>   </a:t>
            </a:r>
            <a:r>
              <a:rPr lang="en-US" dirty="0"/>
              <a:t>Mrs. Smith is a science teacher at Desko ES.  She is very excited about setting up a new science lab for the upcoming school year.  Her principal allocated $400 for her to purchase items she’ll need for the science lab.  Mrs. Smith submitted a list to purchase the following items: beakers, thermometers, safety goggles, graduated cylinders, vinegar and test tubes; </a:t>
            </a:r>
          </a:p>
          <a:p>
            <a:r>
              <a:rPr lang="en-US" i="1" dirty="0"/>
              <a:t>Are all of these items allowable Title I expenditures?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392A-2059-487E-87AE-20267C8E5CF0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1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Scenario</a:t>
            </a:r>
            <a:r>
              <a:rPr lang="en-US" b="1" u="sng" baseline="0" dirty="0" smtClean="0"/>
              <a:t> #3: </a:t>
            </a:r>
            <a:r>
              <a:rPr lang="en-US" b="1" u="none" baseline="0" dirty="0" smtClean="0"/>
              <a:t>  </a:t>
            </a:r>
            <a:r>
              <a:rPr lang="en-US" dirty="0"/>
              <a:t>Mr. Jones, principal of Clayton HS, met with his instructional staff during a staff meeting at the beginning of the school year regarding technology items needed for their classrooms. The teachers submitted various items that exceeded $500.  Ms. Landry, the school secretary, submitted a shopping cart for the technology items, but the shopping cart was not approved.</a:t>
            </a:r>
          </a:p>
          <a:p>
            <a:r>
              <a:rPr lang="en-US" i="1" dirty="0"/>
              <a:t>List possible reasons why the shopping cart was denied.</a:t>
            </a:r>
            <a:endParaRPr lang="en-US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392A-2059-487E-87AE-20267C8E5CF0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24514E48-208F-48CE-AE13-6DEC6901FC1B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2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24514E48-208F-48CE-AE13-6DEC6901FC1B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67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24514E48-208F-48CE-AE13-6DEC6901FC1B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85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24514E48-208F-48CE-AE13-6DEC6901FC1B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40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335">
              <a:defRPr/>
            </a:pPr>
            <a:fld id="{C40B7A37-C43B-4F10-912F-5076823C3E91}" type="slidenum">
              <a:rPr lang="en-US" smtClean="0">
                <a:solidFill>
                  <a:prstClr val="black"/>
                </a:solidFill>
              </a:rPr>
              <a:pPr defTabSz="947335">
                <a:defRPr/>
              </a:pPr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0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549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103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F93-691A-3249-B89D-4943F64778C6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14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8BE8-524C-E64D-90EC-268C93D4DCFF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03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9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33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24E-F8C6-E948-995E-7B638AE26B4A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956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26D-2BDC-0A4B-A6EF-0D3953E01A94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7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0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0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0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3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7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8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9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7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4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4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9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75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24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0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8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8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48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0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4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79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7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34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09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A1560-70D7-49F8-B183-702D3958055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58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53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1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72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96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4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0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96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2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5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88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223F2A-A943-46EC-8B33-ED9F163E0D0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7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6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-2819400"/>
            <a:ext cx="12725400" cy="11627873"/>
            <a:chOff x="0" y="-1219200"/>
            <a:chExt cx="10424042" cy="9525000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-1219200"/>
              <a:ext cx="5242442" cy="9525000"/>
              <a:chOff x="609600" y="-1447800"/>
              <a:chExt cx="5410200" cy="9829800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609600" y="-1447800"/>
                <a:ext cx="5410200" cy="6934200"/>
                <a:chOff x="609600" y="-1447800"/>
                <a:chExt cx="5410200" cy="6934200"/>
              </a:xfrm>
            </p:grpSpPr>
            <p:grpSp>
              <p:nvGrpSpPr>
                <p:cNvPr id="14" name="Group 13"/>
                <p:cNvGrpSpPr/>
                <p:nvPr userDrawn="1"/>
              </p:nvGrpSpPr>
              <p:grpSpPr>
                <a:xfrm>
                  <a:off x="609600" y="-1447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8" name="Straight Connector 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 userDrawn="1"/>
              </p:nvGrpSpPr>
              <p:grpSpPr>
                <a:xfrm>
                  <a:off x="609600" y="1676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16" name="Straight Connector 15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2"/>
              <p:cNvGrpSpPr/>
              <p:nvPr userDrawn="1"/>
            </p:nvGrpSpPr>
            <p:grpSpPr>
              <a:xfrm flipV="1">
                <a:off x="609600" y="1447800"/>
                <a:ext cx="5410200" cy="6934200"/>
                <a:chOff x="762000" y="-1295400"/>
                <a:chExt cx="5410200" cy="6934200"/>
              </a:xfrm>
            </p:grpSpPr>
            <p:grpSp>
              <p:nvGrpSpPr>
                <p:cNvPr id="21" name="Group 20"/>
                <p:cNvGrpSpPr/>
                <p:nvPr userDrawn="1"/>
              </p:nvGrpSpPr>
              <p:grpSpPr>
                <a:xfrm>
                  <a:off x="762000" y="-1295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22" name="Straight Connector 21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 userDrawn="1"/>
              </p:nvGrpSpPr>
              <p:grpSpPr>
                <a:xfrm>
                  <a:off x="762000" y="1828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28" name="Straight Connector 2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Group 35"/>
            <p:cNvGrpSpPr/>
            <p:nvPr userDrawn="1"/>
          </p:nvGrpSpPr>
          <p:grpSpPr>
            <a:xfrm flipH="1">
              <a:off x="5181600" y="-1219200"/>
              <a:ext cx="5242442" cy="9525000"/>
              <a:chOff x="609600" y="-1447800"/>
              <a:chExt cx="5410200" cy="9829800"/>
            </a:xfrm>
          </p:grpSpPr>
          <p:grpSp>
            <p:nvGrpSpPr>
              <p:cNvPr id="37" name="Group 33"/>
              <p:cNvGrpSpPr/>
              <p:nvPr userDrawn="1"/>
            </p:nvGrpSpPr>
            <p:grpSpPr>
              <a:xfrm>
                <a:off x="609600" y="-1447800"/>
                <a:ext cx="5410200" cy="6934200"/>
                <a:chOff x="609600" y="-1447800"/>
                <a:chExt cx="5410200" cy="6934200"/>
              </a:xfrm>
            </p:grpSpPr>
            <p:grpSp>
              <p:nvGrpSpPr>
                <p:cNvPr id="51" name="Group 13"/>
                <p:cNvGrpSpPr/>
                <p:nvPr userDrawn="1"/>
              </p:nvGrpSpPr>
              <p:grpSpPr>
                <a:xfrm>
                  <a:off x="609600" y="-1447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58" name="Straight Connector 5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14"/>
                <p:cNvGrpSpPr/>
                <p:nvPr userDrawn="1"/>
              </p:nvGrpSpPr>
              <p:grpSpPr>
                <a:xfrm>
                  <a:off x="609600" y="1676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53" name="Straight Connector 52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1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1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" name="Group 32"/>
              <p:cNvGrpSpPr/>
              <p:nvPr userDrawn="1"/>
            </p:nvGrpSpPr>
            <p:grpSpPr>
              <a:xfrm flipV="1">
                <a:off x="609600" y="1447800"/>
                <a:ext cx="5410200" cy="6934200"/>
                <a:chOff x="762000" y="-1295400"/>
                <a:chExt cx="5410200" cy="6934200"/>
              </a:xfrm>
            </p:grpSpPr>
            <p:grpSp>
              <p:nvGrpSpPr>
                <p:cNvPr id="39" name="Group 20"/>
                <p:cNvGrpSpPr/>
                <p:nvPr userDrawn="1"/>
              </p:nvGrpSpPr>
              <p:grpSpPr>
                <a:xfrm>
                  <a:off x="762000" y="-1295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46" name="Straight Connector 45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26"/>
                <p:cNvGrpSpPr/>
                <p:nvPr userDrawn="1"/>
              </p:nvGrpSpPr>
              <p:grpSpPr>
                <a:xfrm>
                  <a:off x="762000" y="1828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41" name="Straight Connector 40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3" name="Rectangle 62"/>
          <p:cNvSpPr/>
          <p:nvPr userDrawn="1"/>
        </p:nvSpPr>
        <p:spPr>
          <a:xfrm>
            <a:off x="1828800" y="2362200"/>
            <a:ext cx="73152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990600" y="2362200"/>
            <a:ext cx="1752600" cy="1694985"/>
            <a:chOff x="990600" y="2362200"/>
            <a:chExt cx="1752600" cy="1694985"/>
          </a:xfrm>
        </p:grpSpPr>
        <p:pic>
          <p:nvPicPr>
            <p:cNvPr id="66" name="Picture 65" descr="smallblueHISDseal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0600" y="2362200"/>
              <a:ext cx="1752600" cy="1694985"/>
            </a:xfrm>
            <a:prstGeom prst="ellipse">
              <a:avLst/>
            </a:prstGeom>
            <a:ln w="38100">
              <a:noFill/>
            </a:ln>
          </p:spPr>
        </p:pic>
        <p:sp>
          <p:nvSpPr>
            <p:cNvPr id="65" name="Oval 64"/>
            <p:cNvSpPr/>
            <p:nvPr userDrawn="1"/>
          </p:nvSpPr>
          <p:spPr>
            <a:xfrm>
              <a:off x="1000125" y="2362200"/>
              <a:ext cx="1714500" cy="1682496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698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coming #GreatAll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3" name="Picture 2" descr="HISDdriv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4530" y="1"/>
            <a:ext cx="889947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9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gaged Stak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 l="212" r="212"/>
          <a:stretch>
            <a:fillRect/>
          </a:stretch>
        </p:blipFill>
        <p:spPr>
          <a:xfrm>
            <a:off x="1676400" y="1295400"/>
            <a:ext cx="5791200" cy="454603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595959"/>
                </a:solidFill>
                <a:latin typeface="Century Gothic"/>
              </a:rPr>
              <a:t>ENGAGED STAKEHOLDERS</a:t>
            </a:r>
            <a:endParaRPr lang="en-US" sz="2800" dirty="0">
              <a:solidFill>
                <a:srgbClr val="59595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2529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d Stakeholder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11239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53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1300" b="1" dirty="0" smtClean="0">
                <a:solidFill>
                  <a:srgbClr val="595959"/>
                </a:solidFill>
                <a:latin typeface="Century Gothic"/>
              </a:rPr>
              <a:t>ENGAGED </a:t>
            </a:r>
            <a:r>
              <a:rPr lang="en-US" sz="1050" b="1" dirty="0" smtClean="0">
                <a:solidFill>
                  <a:srgbClr val="595959"/>
                </a:solidFill>
                <a:latin typeface="Century Gothic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11016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igor &amp; Account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 l="949" r="-377"/>
          <a:stretch>
            <a:fillRect/>
          </a:stretch>
        </p:blipFill>
        <p:spPr>
          <a:xfrm>
            <a:off x="1752600" y="1295400"/>
            <a:ext cx="5715000" cy="454603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595959"/>
                </a:solidFill>
                <a:latin typeface="Century Gothic"/>
              </a:rPr>
              <a:t>RIGOR &amp; ACCOUNTABILITY</a:t>
            </a:r>
            <a:endParaRPr lang="en-US" sz="2800" dirty="0">
              <a:solidFill>
                <a:srgbClr val="59595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6728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or &amp; Accountability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614" y="1600200"/>
            <a:ext cx="1095922" cy="866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1300" b="1" dirty="0" smtClean="0">
                <a:solidFill>
                  <a:srgbClr val="595959"/>
                </a:solidFill>
                <a:latin typeface="Century Gothic"/>
              </a:rPr>
              <a:t>RIGOR &amp; </a:t>
            </a:r>
            <a:r>
              <a:rPr lang="en-US" sz="900" b="1" dirty="0" smtClean="0">
                <a:solidFill>
                  <a:srgbClr val="595959"/>
                </a:solidFill>
                <a:latin typeface="Century Gothic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568886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st Century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323369"/>
            <a:ext cx="5791200" cy="44900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595959"/>
                </a:solidFill>
                <a:latin typeface="Century Gothic"/>
              </a:rPr>
              <a:t>21</a:t>
            </a:r>
            <a:r>
              <a:rPr lang="en-US" sz="2800" baseline="30000" dirty="0" smtClean="0">
                <a:solidFill>
                  <a:srgbClr val="595959"/>
                </a:solidFill>
                <a:latin typeface="Century Gothic"/>
              </a:rPr>
              <a:t>ST</a:t>
            </a:r>
            <a:r>
              <a:rPr lang="en-US" sz="2800" dirty="0" smtClean="0">
                <a:solidFill>
                  <a:srgbClr val="595959"/>
                </a:solidFill>
                <a:latin typeface="Century Gothic"/>
              </a:rPr>
              <a:t> CENTURY LEARNING</a:t>
            </a:r>
            <a:endParaRPr lang="en-US" sz="2800" dirty="0">
              <a:solidFill>
                <a:srgbClr val="59595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09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064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st Century Learning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1604" y="1600200"/>
            <a:ext cx="1117942" cy="866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srgbClr val="595959"/>
                </a:solidFill>
                <a:latin typeface="Century Gothic"/>
              </a:rPr>
              <a:t>21</a:t>
            </a:r>
            <a:r>
              <a:rPr lang="en-US" sz="1200" b="1" baseline="30000" dirty="0" smtClean="0">
                <a:solidFill>
                  <a:srgbClr val="595959"/>
                </a:solidFill>
                <a:latin typeface="Century Gothic"/>
              </a:rPr>
              <a:t>st</a:t>
            </a:r>
            <a:r>
              <a:rPr lang="en-US" sz="1200" b="1" dirty="0" smtClean="0">
                <a:solidFill>
                  <a:srgbClr val="595959"/>
                </a:solidFill>
                <a:latin typeface="Century Gothic"/>
              </a:rPr>
              <a:t> CENTURY</a:t>
            </a:r>
          </a:p>
          <a:p>
            <a:pPr algn="ctr" defTabSz="914400"/>
            <a:r>
              <a:rPr lang="en-US" sz="1300" b="1" dirty="0" smtClean="0">
                <a:solidFill>
                  <a:srgbClr val="595959"/>
                </a:solidFill>
                <a:latin typeface="Century Gothic"/>
              </a:rPr>
              <a:t>LEARNING</a:t>
            </a:r>
            <a:endParaRPr lang="en-US" sz="900" b="1" dirty="0" smtClean="0">
              <a:solidFill>
                <a:srgbClr val="59595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4154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9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63762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09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600200"/>
            <a:ext cx="41148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41148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91200" y="160020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23996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15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3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0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30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1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9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6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6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3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91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1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8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0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2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14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8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5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1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997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60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34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91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1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31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0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24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14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3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8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52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>
                <a:solidFill>
                  <a:prstClr val="white"/>
                </a:solidFill>
              </a:rPr>
              <a:pPr/>
              <a:t>2/19/2015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52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F24-1FCF-C340-8CFB-DB3C3349ACCC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02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839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6F-5F90-1146-8268-C05824483EC8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1" r:id="rId12"/>
    <p:sldLayoutId id="2147483732" r:id="rId13"/>
    <p:sldLayoutId id="2147483733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9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esandwaves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6172200"/>
            <a:ext cx="9144000" cy="7501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0" y="6382435"/>
            <a:ext cx="6553200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defTabSz="914400"/>
            <a:r>
              <a:rPr lang="en-US" sz="1500" b="1" spc="300" dirty="0" smtClean="0">
                <a:solidFill>
                  <a:srgbClr val="7497A8"/>
                </a:solidFill>
                <a:latin typeface="Century Gothic"/>
              </a:rPr>
              <a:t>HISD</a:t>
            </a:r>
            <a:r>
              <a:rPr lang="en-US" sz="1500" b="1" spc="300" dirty="0" smtClean="0">
                <a:solidFill>
                  <a:srgbClr val="6C9DCE"/>
                </a:solidFill>
                <a:latin typeface="Century Gothic"/>
              </a:rPr>
              <a:t>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</a:rPr>
              <a:t>Becoming #GreatAllOver</a:t>
            </a:r>
            <a:endParaRPr lang="en-US" sz="15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5-Point Star 7"/>
          <p:cNvSpPr/>
          <p:nvPr userDrawn="1"/>
        </p:nvSpPr>
        <p:spPr>
          <a:xfrm>
            <a:off x="5254534" y="6511015"/>
            <a:ext cx="76200" cy="76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2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4" r:id="rId14"/>
    <p:sldLayoutId id="2147483736" r:id="rId15"/>
  </p:sldLayoutIdLst>
  <p:hf hdr="0" ftr="0" dt="0"/>
  <p:txStyles>
    <p:titleStyle>
      <a:lvl1pPr algn="l" defTabSz="819239" rtl="0" eaLnBrk="1" fontAlgn="base" latinLnBrk="0" hangingPunct="1">
        <a:lnSpc>
          <a:spcPct val="80000"/>
        </a:lnSpc>
        <a:spcBef>
          <a:spcPct val="0"/>
        </a:spcBef>
        <a:spcAft>
          <a:spcPct val="0"/>
        </a:spcAft>
        <a:buNone/>
        <a:defRPr sz="4000" b="1" kern="1200">
          <a:solidFill>
            <a:srgbClr val="14376E"/>
          </a:solidFill>
          <a:effectLst>
            <a:outerShdw blurRad="38100" dist="38100" dir="2700000" algn="tl">
              <a:schemeClr val="tx1">
                <a:lumMod val="50000"/>
                <a:lumOff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F89F5D-5B0E-104B-8FD1-AB910823D8A9}" type="datetime1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tonisd.org/externalfunding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mailto:tgreen9@houstonisd.org" TargetMode="External"/><Relationship Id="rId2" Type="http://schemas.openxmlformats.org/officeDocument/2006/relationships/hyperlink" Target="mailto:pevans@houstonis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medina1@houstonisd.org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mailto:aguerre5@houstonisd.org" TargetMode="Externa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.123rf.com/400wm/400/400/arekmalang/arekmalang0805/arekmalang080500077/3020024-an-isolated-shot-of-a-beautiful-asian-student-pointing-to-a-book-with-a-blank-cover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.doc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3.xlsx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5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81891" y="1464893"/>
            <a:ext cx="7772400" cy="1714725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4000" kern="0" spc="110" dirty="0" smtClean="0"/>
              <a:t>Spring Preliminary </a:t>
            </a:r>
            <a:br>
              <a:rPr lang="en-US" sz="4000" kern="0" spc="110" dirty="0" smtClean="0"/>
            </a:br>
            <a:r>
              <a:rPr lang="en-US" sz="4000" kern="0" spc="110" dirty="0" smtClean="0"/>
              <a:t>Budget Planning</a:t>
            </a:r>
            <a:br>
              <a:rPr lang="en-US" sz="4000" kern="0" spc="110" dirty="0" smtClean="0"/>
            </a:br>
            <a:r>
              <a:rPr lang="en-US" sz="4000" spc="110" dirty="0" smtClean="0"/>
              <a:t>Spring 2015</a:t>
            </a:r>
            <a:endParaRPr lang="en-US" sz="40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198" y="4369232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Leadership Development Department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Budgeting and Financial Planning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Office of Student Support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Federal and State Compliance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External Funding Title I &amp; II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Multilingual Department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Student Support Services</a:t>
            </a:r>
          </a:p>
          <a:p>
            <a:endParaRPr lang="en-US" sz="1800" i="1" dirty="0" smtClean="0">
              <a:solidFill>
                <a:srgbClr val="FFFFFF"/>
              </a:solidFill>
            </a:endParaRPr>
          </a:p>
          <a:p>
            <a:endParaRPr lang="en-US" sz="1800" i="1" dirty="0" smtClean="0">
              <a:solidFill>
                <a:srgbClr val="FFFFFF"/>
              </a:solidFill>
            </a:endParaRPr>
          </a:p>
          <a:p>
            <a:r>
              <a:rPr lang="en-US" sz="1800" i="1" dirty="0" smtClean="0">
                <a:solidFill>
                  <a:srgbClr val="FFFFFF"/>
                </a:solidFill>
              </a:rPr>
              <a:t/>
            </a:r>
            <a:br>
              <a:rPr lang="en-US" sz="1800" i="1" dirty="0" smtClean="0">
                <a:solidFill>
                  <a:srgbClr val="FFFFFF"/>
                </a:solidFill>
              </a:rPr>
            </a:b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4" y="2968118"/>
            <a:ext cx="1453126" cy="3356136"/>
          </a:xfrm>
          <a:prstGeom prst="rect">
            <a:avLst/>
          </a:prstGeom>
        </p:spPr>
      </p:pic>
      <p:sp useBgFill="1"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rtlCol="0" anchor="t">
            <a:norm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</a:t>
            </a:r>
            <a:r>
              <a:rPr lang="en-US" sz="2400" b="1" i="1" dirty="0"/>
              <a:t>Budget Conference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8600"/>
            <a:ext cx="8229600" cy="4660900"/>
          </a:xfrm>
        </p:spPr>
        <p:txBody>
          <a:bodyPr rtlCol="0">
            <a:noAutofit/>
          </a:bodyPr>
          <a:lstStyle/>
          <a:p>
            <a:pPr marL="457200" indent="-457200" defTabSz="91429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Staffing / Regular Salaries  </a:t>
            </a:r>
            <a:r>
              <a:rPr lang="en-US" sz="2400" dirty="0"/>
              <a:t>-- </a:t>
            </a:r>
            <a:r>
              <a:rPr lang="en-US" sz="2400" dirty="0" smtClean="0">
                <a:solidFill>
                  <a:srgbClr val="FF0000"/>
                </a:solidFill>
              </a:rPr>
              <a:t>85-90% GF1 Average</a:t>
            </a:r>
            <a:endParaRPr lang="en-US" sz="2400" dirty="0">
              <a:solidFill>
                <a:srgbClr val="FF0000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Salaries should be assigned to the appropriate sub-object based on the courses taught:</a:t>
            </a:r>
          </a:p>
          <a:p>
            <a:pPr marL="914346" lvl="2" indent="0" defTabSz="914293"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Math – 10	            Science – 20              Reading – 30          ELA – 40	</a:t>
            </a:r>
          </a:p>
          <a:p>
            <a:pPr marL="914346" lvl="2" indent="0" defTabSz="91429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Fine Arts – 50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College/Career – 60   Safety – 70           </a:t>
            </a:r>
          </a:p>
          <a:p>
            <a:pPr marL="800046" lvl="1" indent="-342900" defTabSz="914293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Personnel Reassignment Criteria is found in Board Policy DFFA Local. </a:t>
            </a:r>
          </a:p>
          <a:p>
            <a:pPr marL="742896" lvl="1" defTabSz="914293"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</p:txBody>
      </p:sp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609600" y="1892300"/>
            <a:ext cx="81026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100325" y="4290886"/>
            <a:ext cx="3436875" cy="1538413"/>
          </a:xfrm>
          <a:prstGeom prst="wedgeRoundRectCallout">
            <a:avLst>
              <a:gd name="adj1" fmla="val -82111"/>
              <a:gd name="adj2" fmla="val -21801"/>
              <a:gd name="adj3" fmla="val 16667"/>
            </a:avLst>
          </a:prstGeom>
          <a:solidFill>
            <a:srgbClr val="CC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spcCol="0" rtlCol="0" anchor="ctr" anchorCtr="0" compatLnSpc="1">
            <a:prstTxWarp prst="textNoShape">
              <a:avLst/>
            </a:prstTxWarp>
          </a:bodyPr>
          <a:lstStyle/>
          <a:p>
            <a:pPr marL="342900" defTabSz="914400" fontAlgn="base"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The reassignment criteria addressed in DFFA Local includes:  Seniority, Performance, Extra Duties/Supplemental Assignments, and Professional Background.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FB57E4"/>
                </a:solidFill>
              </a:rPr>
              <a:t>PINK CARD</a:t>
            </a:r>
            <a:endParaRPr lang="en-US" sz="4800" b="1" dirty="0">
              <a:solidFill>
                <a:srgbClr val="FB57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928688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Examples of Allowable Title I Purchases</a:t>
            </a:r>
            <a:endParaRPr lang="en-US" sz="3200" dirty="0" smtClean="0">
              <a:solidFill>
                <a:srgbClr val="33333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latin typeface="Albertus Medium" pitchFamily="34" charset="0"/>
              </a:rPr>
              <a:t>Instructional supplies and materials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Supplies and materials for staff trainings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Printing supplies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Testing materials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Media materials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Computer software; and licenses for the software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Instructional equipment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Parental Involvement Activities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Albertus Medium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lbertus Medium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Unallowable Title I 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lbertus Medium" pitchFamily="34" charset="0"/>
              </a:rPr>
              <a:t>No food, snacks or refreshments of any kind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Gift cards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Entertainment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Recreation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Social Events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Furniture</a:t>
            </a:r>
          </a:p>
          <a:p>
            <a:pPr eaLnBrk="1" hangingPunct="1"/>
            <a:r>
              <a:rPr lang="en-US" sz="2400" dirty="0" smtClean="0">
                <a:latin typeface="Albertus Medium" pitchFamily="34" charset="0"/>
              </a:rPr>
              <a:t>Clothing, uniforms, etc., unless identified as Homeless</a:t>
            </a:r>
          </a:p>
          <a:p>
            <a:pPr eaLnBrk="1" hangingPunct="1"/>
            <a:r>
              <a:rPr lang="en-US" sz="2400" b="1" i="1" dirty="0">
                <a:latin typeface="Albertus Medium" pitchFamily="34" charset="0"/>
              </a:rPr>
              <a:t>A</a:t>
            </a:r>
            <a:r>
              <a:rPr lang="en-US" sz="2400" b="1" i="1" dirty="0" smtClean="0">
                <a:latin typeface="Albertus Medium" pitchFamily="34" charset="0"/>
              </a:rPr>
              <a:t>ny materials that do not directly relate to core subject areas – reading/language arts, math, science, history or social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YELLOW CARD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bertus Medium" pitchFamily="34" charset="0"/>
              </a:rPr>
              <a:t>Instructional Materials &amp; Consumable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lbertus Medium" pitchFamily="34" charset="0"/>
              </a:rPr>
              <a:t>Consumable items that have a useful life of 1-year or less, and an acquisition cost less than $5,000 per unit should be charged to object code 6300.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lbertus Medium" pitchFamily="34" charset="0"/>
              </a:rPr>
              <a:t>Examples of consumable items are instructional kits, workbooks, reading materials, paper supplies,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lbertus Medium" pitchFamily="34" charset="0"/>
              </a:rPr>
              <a:t>Items that meet this criteria </a:t>
            </a:r>
            <a:r>
              <a:rPr lang="en-US" b="1" i="1" dirty="0" smtClean="0">
                <a:latin typeface="Albertus Medium" pitchFamily="34" charset="0"/>
              </a:rPr>
              <a:t>do not require TEA approval </a:t>
            </a:r>
            <a:r>
              <a:rPr lang="en-US" dirty="0" smtClean="0">
                <a:latin typeface="Albertus Medium" pitchFamily="34" charset="0"/>
              </a:rPr>
              <a:t>prior to purchase.</a:t>
            </a:r>
            <a:endParaRPr lang="en-US" b="1" i="1" dirty="0" smtClean="0">
              <a:latin typeface="Albertus Medium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bertus Medium" pitchFamily="34" charset="0"/>
              </a:rPr>
              <a:t>Items that Require Prior TEA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Personnel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personnel paid out of Title I, Part A must complete and sign their job </a:t>
            </a:r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Capital Outlay (ALL items charged to object 6600)- $500 or more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* See Handout: 2014-2015 Allowable Title I Positions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bertus Medium" pitchFamily="34" charset="0"/>
              </a:rPr>
              <a:t>Capital Outlay/Equipment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All capital outlay, including library books and media require specific TEA approval prior to purchase.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Equipment with an acquisition cost of less than $500 should be charged to object code 6300.</a:t>
            </a:r>
          </a:p>
          <a:p>
            <a:r>
              <a:rPr lang="en-US" dirty="0">
                <a:solidFill>
                  <a:schemeClr val="tx1"/>
                </a:solidFill>
              </a:rPr>
              <a:t>To view your approved campus-specific capital outlay log on to: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ww.houstonisd.org/externalfunding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latin typeface="Albertus Medium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Process for Submitting Capital Outlay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Determine items needed based on CIP(Campus Improvement Plan).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Complete justification questions (via preliminary budgeting) for each capital outlay item campus is requesting.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Determine amount needed for each item.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Include in online preliminary budget (Spring, 2015) the total cost of capital outlay item(s).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Allocate amount in object code 6632.</a:t>
            </a:r>
          </a:p>
          <a:p>
            <a:endParaRPr lang="en-US" sz="2400" dirty="0" smtClean="0"/>
          </a:p>
          <a:p>
            <a:pPr eaLnBrk="1" hangingPunct="1"/>
            <a:r>
              <a:rPr lang="en-US" sz="1800" b="1" dirty="0" smtClean="0">
                <a:solidFill>
                  <a:srgbClr val="C00000"/>
                </a:solidFill>
              </a:rPr>
              <a:t>* See Handout: Capital Outlay Justification Questions</a:t>
            </a:r>
          </a:p>
          <a:p>
            <a:endParaRPr lang="en-US" sz="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Scenario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61A60E"/>
                </a:solidFill>
              </a:rPr>
              <a:t>GREEN CARD</a:t>
            </a:r>
            <a:endParaRPr lang="en-US" sz="4800" b="1" dirty="0">
              <a:solidFill>
                <a:srgbClr val="61A6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78061"/>
              </p:ext>
            </p:extLst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ITEM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DUE DATE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Preliminary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Budgeting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Spring,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2015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Outlay Justifications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March, 2015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Campus Title I Budget (CA2)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2014-2015 opened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July 1, 2014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Campus Title I Budget (CA2)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2014-2015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ends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June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30, 2015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404938"/>
            <a:ext cx="8503270" cy="2692940"/>
          </a:xfrm>
        </p:spPr>
        <p:txBody>
          <a:bodyPr rtlCol="0">
            <a:normAutofit/>
          </a:bodyPr>
          <a:lstStyle/>
          <a:p>
            <a:pPr marL="457200" indent="-457200" defTabSz="91429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Staffing / Regular Salaries  -- </a:t>
            </a:r>
            <a:r>
              <a:rPr lang="en-US" sz="2400" dirty="0" smtClean="0">
                <a:solidFill>
                  <a:srgbClr val="FF0000"/>
                </a:solidFill>
              </a:rPr>
              <a:t>85-90% GF1 Average</a:t>
            </a:r>
            <a:endParaRPr lang="en-US" sz="2400" dirty="0">
              <a:solidFill>
                <a:srgbClr val="FF0000"/>
              </a:solidFill>
            </a:endParaRPr>
          </a:p>
          <a:p>
            <a:pPr marL="742863" lvl="1" indent="-285717" defTabSz="914293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Expirations/reductions in Federal, State, and Local grants require positions to be reviewed for need and alternate funding.  </a:t>
            </a:r>
          </a:p>
          <a:p>
            <a:pPr marL="742863" lvl="1" indent="-285717" defTabSz="914293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tx1"/>
                </a:solidFill>
              </a:rPr>
              <a:t>Special Revenue:  Actual salaries and benefits are used.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863" lvl="1" indent="-285717" defTabSz="914293">
              <a:spcBef>
                <a:spcPts val="1200"/>
              </a:spcBef>
              <a:buFont typeface="Arial" pitchFamily="34" charset="0"/>
              <a:buChar char="–"/>
              <a:defRPr/>
            </a:pPr>
            <a:endParaRPr lang="en-US" sz="2400" dirty="0" smtClean="0"/>
          </a:p>
          <a:p>
            <a:pPr marL="742863" lvl="1" indent="-285717" defTabSz="91429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/>
          </a:p>
        </p:txBody>
      </p:sp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609600" y="1892300"/>
            <a:ext cx="81026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 useBgFill="1"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2619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7A2B9"/>
                </a:solidFill>
                <a:latin typeface="Rockwell"/>
                <a:ea typeface="+mj-ea"/>
                <a:cs typeface="Rockwell"/>
              </a:defRPr>
            </a:lvl1pPr>
          </a:lstStyle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600" b="1" dirty="0" smtClean="0">
                <a:solidFill>
                  <a:srgbClr val="88B5C6">
                    <a:lumMod val="75000"/>
                  </a:srgbClr>
                </a:solidFill>
              </a:rPr>
              <a:t>Planning Considerations</a:t>
            </a:r>
            <a:endParaRPr lang="en-US" sz="2400" b="1" dirty="0">
              <a:solidFill>
                <a:srgbClr val="88B5C6">
                  <a:lumMod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779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771" y="3571388"/>
            <a:ext cx="3447120" cy="27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21344046">
            <a:off x="3078964" y="3878445"/>
            <a:ext cx="2059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Plan on using actual salaries and benefits for federal, state, &amp; local grants.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15701" y="3651501"/>
            <a:ext cx="2449519" cy="1260212"/>
          </a:xfrm>
          <a:prstGeom prst="wedgeRoundRectCallout">
            <a:avLst>
              <a:gd name="adj1" fmla="val -66264"/>
              <a:gd name="adj2" fmla="val 47298"/>
              <a:gd name="adj3" fmla="val 16667"/>
            </a:avLst>
          </a:prstGeom>
          <a:solidFill>
            <a:srgbClr val="CC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spcCol="0" rtlCol="0" anchor="ctr" anchorCtr="0" compatLnSpc="1">
            <a:prstTxWarp prst="textNoShape">
              <a:avLst/>
            </a:prstTxWarp>
          </a:bodyPr>
          <a:lstStyle/>
          <a:p>
            <a:pPr marL="342900" defTabSz="914400" fontAlgn="base"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Use the SR1 Budget Template to determine the cost of benefits.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000" b="1" dirty="0" smtClean="0"/>
              <a:t>Q &amp;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8760" y="548640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7A2B9"/>
                </a:solidFill>
              </a:rPr>
              <a:t>External Funding</a:t>
            </a:r>
            <a:endParaRPr lang="en-US" sz="4400" dirty="0">
              <a:solidFill>
                <a:srgbClr val="67A2B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33333"/>
                </a:solidFill>
              </a:rPr>
              <a:t>Department of External Funding</a:t>
            </a:r>
            <a:br>
              <a:rPr lang="en-US" sz="2400" b="1" dirty="0">
                <a:solidFill>
                  <a:srgbClr val="333333"/>
                </a:solidFill>
              </a:rPr>
            </a:br>
            <a:r>
              <a:rPr lang="en-US" sz="2400" b="1" dirty="0">
                <a:solidFill>
                  <a:srgbClr val="333333"/>
                </a:solidFill>
              </a:rPr>
              <a:t/>
            </a:r>
            <a:br>
              <a:rPr lang="en-US" sz="2400" b="1" dirty="0">
                <a:solidFill>
                  <a:srgbClr val="333333"/>
                </a:solidFill>
              </a:rPr>
            </a:br>
            <a:r>
              <a:rPr lang="es-UY" sz="2400" b="1" dirty="0">
                <a:solidFill>
                  <a:srgbClr val="333333"/>
                </a:solidFill>
              </a:rPr>
              <a:t>Contact Information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333333"/>
                </a:solidFill>
              </a:rPr>
              <a:t>Pamela </a:t>
            </a:r>
            <a:r>
              <a:rPr lang="en-US" sz="1800" b="1" dirty="0">
                <a:solidFill>
                  <a:srgbClr val="333333"/>
                </a:solidFill>
              </a:rPr>
              <a:t>Evans,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333333"/>
                </a:solidFill>
              </a:rPr>
              <a:t>Manager </a:t>
            </a:r>
            <a:r>
              <a:rPr lang="en-US" sz="1800" b="1" dirty="0">
                <a:solidFill>
                  <a:srgbClr val="333333"/>
                </a:solidFill>
              </a:rPr>
              <a:t>of External Funding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333333"/>
                </a:solidFill>
              </a:rPr>
              <a:t> </a:t>
            </a:r>
            <a:r>
              <a:rPr lang="en-US" sz="1800" b="1" dirty="0">
                <a:solidFill>
                  <a:srgbClr val="333333"/>
                </a:solidFill>
                <a:hlinkClick r:id="rId2"/>
              </a:rPr>
              <a:t>pevans@houstonisd.org</a:t>
            </a:r>
            <a:endParaRPr lang="en-US" sz="1800" b="1" dirty="0">
              <a:solidFill>
                <a:srgbClr val="333333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333333"/>
                </a:solidFill>
              </a:rPr>
              <a:t>713.556.6928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3333"/>
                </a:solidFill>
              </a:rPr>
              <a:t>Tiffany Green								Martha Medina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3333"/>
                </a:solidFill>
              </a:rPr>
              <a:t>Grants Administrator						Grants Administrator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3333"/>
                </a:solidFill>
                <a:hlinkClick r:id="rId3"/>
              </a:rPr>
              <a:t>tgreen9@houstonisd.org</a:t>
            </a:r>
            <a:r>
              <a:rPr lang="en-US" sz="1600" b="1" dirty="0" smtClean="0">
                <a:solidFill>
                  <a:srgbClr val="333333"/>
                </a:solidFill>
              </a:rPr>
              <a:t>					</a:t>
            </a:r>
            <a:r>
              <a:rPr lang="en-US" sz="1600" b="1" dirty="0" smtClean="0">
                <a:solidFill>
                  <a:srgbClr val="333333"/>
                </a:solidFill>
                <a:hlinkClick r:id="rId4"/>
              </a:rPr>
              <a:t>mmedina1@houstonisd.org</a:t>
            </a:r>
            <a:endParaRPr lang="en-US" sz="1600" b="1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3333"/>
                </a:solidFill>
              </a:rPr>
              <a:t>713.556.6945								713.556.6934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</a:rPr>
              <a:t>Date: </a:t>
            </a:r>
            <a:r>
              <a:rPr lang="en-US" sz="1800" i="1" dirty="0" smtClean="0">
                <a:solidFill>
                  <a:srgbClr val="FFFFFF"/>
                </a:solidFill>
              </a:rPr>
              <a:t>Spring 2015</a:t>
            </a:r>
            <a:endParaRPr lang="en-US" sz="1800" i="1" dirty="0">
              <a:solidFill>
                <a:srgbClr val="FFFFFF"/>
              </a:solidFill>
            </a:endParaRP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Presenters: </a:t>
            </a:r>
            <a:r>
              <a:rPr lang="en-US" sz="1800" i="1" dirty="0">
                <a:solidFill>
                  <a:srgbClr val="FFFFFF"/>
                </a:solidFill>
              </a:rPr>
              <a:t>Martha Medina &amp; Tiffany Green</a:t>
            </a:r>
            <a:br>
              <a:rPr lang="en-US" sz="1800" i="1" dirty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Title: Grants Administrators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41020" y="1184479"/>
            <a:ext cx="7772400" cy="1714725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pc="110" dirty="0" smtClean="0"/>
              <a:t>Title III, Part A Funds</a:t>
            </a:r>
            <a:endParaRPr lang="en-US" sz="72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prstClr val="white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prstClr val="white"/>
                </a:solidFill>
              </a:rPr>
              <a:t>Presenter: Jennifer Alexander, </a:t>
            </a:r>
          </a:p>
          <a:p>
            <a:r>
              <a:rPr lang="en-US" sz="1800" i="1" dirty="0" smtClean="0">
                <a:solidFill>
                  <a:prstClr val="white"/>
                </a:solidFill>
              </a:rPr>
              <a:t>Manager</a:t>
            </a:r>
          </a:p>
          <a:p>
            <a:r>
              <a:rPr lang="en-US" sz="1800" i="1" dirty="0" smtClean="0">
                <a:solidFill>
                  <a:prstClr val="white"/>
                </a:solidFill>
              </a:rPr>
              <a:t>Multilingual Department</a:t>
            </a:r>
          </a:p>
          <a:p>
            <a:endParaRPr lang="en-US" sz="1800" i="1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685800"/>
            <a:ext cx="7162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14376E"/>
                </a:solidFill>
              </a:rPr>
              <a:t>Expected Outcomes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Participants will:</a:t>
            </a:r>
          </a:p>
          <a:p>
            <a:r>
              <a:rPr lang="en-US" sz="2800" dirty="0">
                <a:solidFill>
                  <a:srgbClr val="000000"/>
                </a:solidFill>
              </a:rPr>
              <a:t>Understand the appropriate use of Title </a:t>
            </a:r>
            <a:r>
              <a:rPr lang="en-US" sz="2800" dirty="0" smtClean="0">
                <a:solidFill>
                  <a:srgbClr val="000000"/>
                </a:solidFill>
              </a:rPr>
              <a:t>III </a:t>
            </a:r>
            <a:r>
              <a:rPr lang="en-US" sz="2800" dirty="0">
                <a:solidFill>
                  <a:srgbClr val="000000"/>
                </a:solidFill>
              </a:rPr>
              <a:t>Funds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Be knowledgeable of guidelines specific to the Title </a:t>
            </a:r>
            <a:r>
              <a:rPr lang="en-US" sz="2800" dirty="0" smtClean="0">
                <a:solidFill>
                  <a:srgbClr val="000000"/>
                </a:solidFill>
              </a:rPr>
              <a:t>III</a:t>
            </a:r>
            <a:r>
              <a:rPr lang="en-US" sz="2800" dirty="0">
                <a:solidFill>
                  <a:srgbClr val="000000"/>
                </a:solidFill>
              </a:rPr>
              <a:t>, Part A Program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579870"/>
            <a:ext cx="7367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931" tIns="40964" rIns="81931" bIns="40964" anchor="ctr"/>
          <a:lstStyle/>
          <a:p>
            <a:pPr defTabSz="819239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14376E"/>
                </a:solidFill>
                <a:ea typeface="ＭＳ Ｐゴシック" charset="-128"/>
              </a:rPr>
              <a:t>Title III, Part A—English Language Acquisition, Language Enhancement, and Academic Achievement</a:t>
            </a:r>
          </a:p>
          <a:p>
            <a:pPr defTabSz="819239">
              <a:lnSpc>
                <a:spcPct val="80000"/>
              </a:lnSpc>
              <a:defRPr/>
            </a:pPr>
            <a:endParaRPr lang="en-US" sz="3900" b="1" dirty="0">
              <a:solidFill>
                <a:srgbClr val="14376E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075" name="Content Placeholder 4"/>
          <p:cNvSpPr txBox="1">
            <a:spLocks/>
          </p:cNvSpPr>
          <p:nvPr/>
        </p:nvSpPr>
        <p:spPr bwMode="auto">
          <a:xfrm>
            <a:off x="1473994" y="2168236"/>
            <a:ext cx="7162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Allocation based on served LEP student count </a:t>
            </a:r>
          </a:p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May not supplant the funds</a:t>
            </a:r>
          </a:p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May not use funds to hire positions</a:t>
            </a:r>
          </a:p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Contact person is Dr. Gracie Guerrero </a:t>
            </a:r>
          </a:p>
          <a:p>
            <a:pPr defTabSz="914400"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713-556-6961, </a:t>
            </a:r>
            <a:r>
              <a:rPr lang="en-US" sz="3200" u="sng" dirty="0" smtClean="0">
                <a:solidFill>
                  <a:srgbClr val="595959"/>
                </a:solidFill>
                <a:hlinkClick r:id="rId2"/>
              </a:rPr>
              <a:t>aguerre5@houstonisd.org</a:t>
            </a:r>
            <a:endParaRPr lang="en-US" sz="3200" dirty="0">
              <a:solidFill>
                <a:srgbClr val="595959"/>
              </a:solidFill>
            </a:endParaRPr>
          </a:p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000000"/>
              </a:solidFill>
            </a:endParaRPr>
          </a:p>
          <a:p>
            <a:pPr defTabSz="9144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136525"/>
            <a:ext cx="73675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931" tIns="40964" rIns="81931" bIns="40964" anchor="ctr"/>
          <a:lstStyle/>
          <a:p>
            <a:pPr defTabSz="819239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14376E"/>
                </a:solidFill>
                <a:ea typeface="ＭＳ Ｐゴシック" charset="-128"/>
              </a:rPr>
              <a:t>Title III, Part A—English Language Acquisition, Language Enhancement, and Academic Achievement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346200"/>
            <a:ext cx="7162800" cy="4876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District use of funds includes the following: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easuring and monitoring the English-language proficiency and academic progress of LEP students.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pgrading program objectives and instructional strategies.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dentifying, acquiring, and upgrading curricula, instruction, materials, educational software, and assessment procedures based on research-based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3440E-50DA-40A5-8479-334FEB7E36A2}" type="slidenum">
              <a:rPr lang="en-US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1905000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roviding </a:t>
            </a:r>
            <a:r>
              <a:rPr lang="en-US" sz="3000" dirty="0">
                <a:solidFill>
                  <a:schemeClr val="tx1"/>
                </a:solidFill>
              </a:rPr>
              <a:t>instructional support, i.e., tutorials and summer-school </a:t>
            </a:r>
            <a:r>
              <a:rPr lang="en-US" sz="3000" dirty="0" smtClean="0">
                <a:solidFill>
                  <a:schemeClr val="tx1"/>
                </a:solidFill>
              </a:rPr>
              <a:t>tuition.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roviding </a:t>
            </a:r>
            <a:r>
              <a:rPr lang="en-US" sz="3000" dirty="0">
                <a:solidFill>
                  <a:schemeClr val="tx1"/>
                </a:solidFill>
              </a:rPr>
              <a:t>community participation programs, family literacy services, and parent outreach and training </a:t>
            </a:r>
            <a:r>
              <a:rPr lang="en-US" sz="3000" dirty="0" smtClean="0">
                <a:solidFill>
                  <a:schemeClr val="tx1"/>
                </a:solidFill>
              </a:rPr>
              <a:t>activities.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roviding </a:t>
            </a:r>
            <a:r>
              <a:rPr lang="en-US" sz="3000" dirty="0">
                <a:solidFill>
                  <a:schemeClr val="tx1"/>
                </a:solidFill>
              </a:rPr>
              <a:t>technology </a:t>
            </a:r>
            <a:r>
              <a:rPr lang="en-US" sz="3000" dirty="0" smtClean="0">
                <a:solidFill>
                  <a:schemeClr val="tx1"/>
                </a:solidFill>
              </a:rPr>
              <a:t>support.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roviding </a:t>
            </a:r>
            <a:r>
              <a:rPr lang="en-US" sz="3000" dirty="0">
                <a:solidFill>
                  <a:schemeClr val="tx1"/>
                </a:solidFill>
              </a:rPr>
              <a:t>meaningful ongoing professional development for teachers and paraprofessionals who work with LEP and immigrant </a:t>
            </a:r>
            <a:r>
              <a:rPr lang="en-US" sz="3000" dirty="0" smtClean="0">
                <a:solidFill>
                  <a:schemeClr val="tx1"/>
                </a:solidFill>
              </a:rPr>
              <a:t>students.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2286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14376E"/>
                </a:solidFill>
              </a:rPr>
              <a:t>Title III, Part A—English Language Acquisition, Language Enhancement, and Academic </a:t>
            </a:r>
            <a:r>
              <a:rPr lang="en-US" sz="2800" b="1" dirty="0" smtClean="0">
                <a:solidFill>
                  <a:srgbClr val="14376E"/>
                </a:solidFill>
              </a:rPr>
              <a:t>Achievement (cont’d)</a:t>
            </a:r>
            <a:endParaRPr lang="en-US" sz="2800" b="1" dirty="0">
              <a:solidFill>
                <a:srgbClr val="1437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383741"/>
            <a:ext cx="4830763" cy="198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i="1" dirty="0" smtClean="0">
                <a:solidFill>
                  <a:srgbClr val="FFFFFF"/>
                </a:solidFill>
              </a:rPr>
              <a:t>Presenter</a:t>
            </a:r>
            <a:r>
              <a:rPr lang="nb-NO" sz="1800" i="1" dirty="0">
                <a:solidFill>
                  <a:srgbClr val="FFFFFF"/>
                </a:solidFill>
              </a:rPr>
              <a:t>: Jennifer Alexander, </a:t>
            </a:r>
          </a:p>
          <a:p>
            <a:r>
              <a:rPr lang="nb-NO" sz="1800" i="1" dirty="0">
                <a:solidFill>
                  <a:srgbClr val="FFFFFF"/>
                </a:solidFill>
              </a:rPr>
              <a:t>Manager</a:t>
            </a:r>
          </a:p>
          <a:p>
            <a:r>
              <a:rPr lang="nb-NO" sz="1800" i="1" dirty="0">
                <a:solidFill>
                  <a:srgbClr val="FFFFFF"/>
                </a:solidFill>
              </a:rPr>
              <a:t>Multilingual Department</a:t>
            </a:r>
          </a:p>
          <a:p>
            <a:r>
              <a:rPr lang="nb-NO" sz="1800" i="1" dirty="0" smtClean="0">
                <a:solidFill>
                  <a:srgbClr val="FFFFFF"/>
                </a:solidFill>
              </a:rPr>
              <a:t>jalexan3@houstonisd.org</a:t>
            </a:r>
          </a:p>
          <a:p>
            <a:r>
              <a:rPr lang="nb-NO" sz="1800" i="1" dirty="0">
                <a:solidFill>
                  <a:srgbClr val="FFFFFF"/>
                </a:solidFill>
              </a:rPr>
              <a:t>713-556-6961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89" name="Group 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9798949"/>
              </p:ext>
            </p:extLst>
          </p:nvPr>
        </p:nvGraphicFramePr>
        <p:xfrm>
          <a:off x="609600" y="1720576"/>
          <a:ext cx="8102600" cy="4155119"/>
        </p:xfrm>
        <a:graphic>
          <a:graphicData uri="http://schemas.openxmlformats.org/drawingml/2006/table">
            <a:tbl>
              <a:tblPr/>
              <a:tblGrid>
                <a:gridCol w="4073701"/>
                <a:gridCol w="4028899"/>
              </a:tblGrid>
              <a:tr h="4119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Substitute Teachers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Extended Time  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Degreed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Tuition Funded Positions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Dedicated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Overtime Support Staff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Long Term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Custodial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Extra-Duty Pay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Security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- Prof Development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Maintenance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- Tutorials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Food Service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Stipends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Clerical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Training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Teaching Assistants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- District Level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Hourly Payroll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 School Initiated</a:t>
                      </a:r>
                    </a:p>
                  </a:txBody>
                  <a:tcPr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Part-time Employees</a:t>
                      </a:r>
                    </a:p>
                  </a:txBody>
                  <a:tcPr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800"/>
            <a:ext cx="878205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2.  Salary Obligations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sz="600" b="1" dirty="0" smtClean="0"/>
          </a:p>
        </p:txBody>
      </p:sp>
      <p:sp>
        <p:nvSpPr>
          <p:cNvPr id="12" name="AutoShape 26"/>
          <p:cNvSpPr>
            <a:spLocks/>
          </p:cNvSpPr>
          <p:nvPr/>
        </p:nvSpPr>
        <p:spPr bwMode="auto">
          <a:xfrm>
            <a:off x="3452931" y="2972837"/>
            <a:ext cx="1216373" cy="455125"/>
          </a:xfrm>
          <a:prstGeom prst="accentBorderCallout1">
            <a:avLst>
              <a:gd name="adj1" fmla="val 32875"/>
              <a:gd name="adj2" fmla="val -2917"/>
              <a:gd name="adj3" fmla="val 70202"/>
              <a:gd name="adj4" fmla="val -46775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brightRoom" dir="t"/>
          </a:scene3d>
          <a:sp3d prstMaterial="powder"/>
        </p:spPr>
        <p:txBody>
          <a:bodyPr lIns="91429" tIns="45714" rIns="91429" bIns="45714" anchor="ctr"/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Hourly rate vs stipend rate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AutoShape 26"/>
          <p:cNvSpPr>
            <a:spLocks/>
          </p:cNvSpPr>
          <p:nvPr/>
        </p:nvSpPr>
        <p:spPr bwMode="auto">
          <a:xfrm>
            <a:off x="6936058" y="2941846"/>
            <a:ext cx="2051825" cy="602166"/>
          </a:xfrm>
          <a:prstGeom prst="accentBorderCallout1">
            <a:avLst>
              <a:gd name="adj1" fmla="val 32875"/>
              <a:gd name="adj2" fmla="val -2917"/>
              <a:gd name="adj3" fmla="val -10874"/>
              <a:gd name="adj4" fmla="val -14488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brightRoom" dir="t"/>
          </a:scene3d>
          <a:sp3d prstMaterial="powder"/>
        </p:spPr>
        <p:txBody>
          <a:bodyPr lIns="91429" tIns="45714" rIns="91429" bIns="45714" anchor="ctr"/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Paid at 1.5 x Hourly Rate for all hours worked over 40 hours.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376518" y="507979"/>
            <a:ext cx="8686800" cy="3406194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4000" spc="110" dirty="0"/>
              <a:t>Budget Reminders</a:t>
            </a:r>
            <a:br>
              <a:rPr lang="en-US" sz="4000" spc="110" dirty="0"/>
            </a:br>
            <a:r>
              <a:rPr lang="en-US" sz="4000" spc="110" dirty="0"/>
              <a:t>State Compensatory Education (SCE)</a:t>
            </a:r>
            <a:br>
              <a:rPr lang="en-US" sz="4000" spc="110" dirty="0"/>
            </a:br>
            <a:r>
              <a:rPr lang="en-US" sz="4000" spc="110" dirty="0"/>
              <a:t>At-Risk/Homeless/Foster Care</a:t>
            </a:r>
            <a:endParaRPr lang="en-US" sz="40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8145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FFFFFF"/>
                </a:solidFill>
              </a:rPr>
              <a:t>Date: </a:t>
            </a:r>
            <a:r>
              <a:rPr lang="en-US" sz="1600" i="1" dirty="0" smtClean="0">
                <a:solidFill>
                  <a:srgbClr val="FFFFFF"/>
                </a:solidFill>
              </a:rPr>
              <a:t>January 28 and February 5, 2015</a:t>
            </a:r>
            <a:endParaRPr lang="en-US" sz="1600" i="1" dirty="0">
              <a:solidFill>
                <a:srgbClr val="FFFFFF"/>
              </a:solidFill>
            </a:endParaRPr>
          </a:p>
          <a:p>
            <a:r>
              <a:rPr lang="en-US" sz="1600" i="1" dirty="0">
                <a:solidFill>
                  <a:srgbClr val="FFFFFF"/>
                </a:solidFill>
              </a:rPr>
              <a:t>Presenter: Bernadette Cardenas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Student Support Services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State Compensatory Education/At-Risk/Homeless/Foster Care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713-556-6906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bcardena@houstonisd.org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838200" y="381000"/>
            <a:ext cx="749935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rgbClr val="88B5C6"/>
                </a:solidFill>
                <a:effectLst/>
              </a:rPr>
              <a:t>Objectives</a:t>
            </a:r>
          </a:p>
        </p:txBody>
      </p:sp>
      <p:sp>
        <p:nvSpPr>
          <p:cNvPr id="7171" name="Subtitle 4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4525963"/>
          </a:xfrm>
        </p:spPr>
        <p:txBody>
          <a:bodyPr/>
          <a:lstStyle/>
          <a:p>
            <a:pPr marL="26988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i="1" dirty="0" smtClean="0"/>
              <a:t>Participants will learn about:</a:t>
            </a:r>
          </a:p>
          <a:p>
            <a:pPr marL="26988">
              <a:spcAft>
                <a:spcPts val="600"/>
              </a:spcAft>
              <a:defRPr/>
            </a:pPr>
            <a:r>
              <a:rPr lang="en-US" dirty="0" smtClean="0"/>
              <a:t> Budget requirements and information for State Compensatory Education and Homeless Education</a:t>
            </a:r>
          </a:p>
          <a:p>
            <a:pPr marL="26988">
              <a:spcAft>
                <a:spcPts val="600"/>
              </a:spcAft>
              <a:defRPr/>
            </a:pPr>
            <a:r>
              <a:rPr lang="en-US" dirty="0" smtClean="0"/>
              <a:t>Reminders about Foster Care Education</a:t>
            </a:r>
          </a:p>
          <a:p>
            <a:pPr marL="26988" eaLnBrk="1" hangingPunct="1">
              <a:defRPr/>
            </a:pPr>
            <a:endParaRPr lang="en-US" sz="2000" i="1" dirty="0" smtClean="0"/>
          </a:p>
          <a:p>
            <a:pPr marL="26988" eaLnBrk="1" hangingPunct="1">
              <a:defRPr/>
            </a:pP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67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STATE COMPENSATORY EDUCATION</a:t>
            </a:r>
            <a:br>
              <a:rPr lang="en-US" sz="2800" b="1" dirty="0"/>
            </a:br>
            <a:r>
              <a:rPr lang="en-US" sz="2800" b="1" dirty="0"/>
              <a:t>Purpose and Intent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912" y="1566827"/>
            <a:ext cx="7496287" cy="4586838"/>
          </a:xfrm>
        </p:spPr>
        <p:txBody>
          <a:bodyPr>
            <a:normAutofit fontScale="925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Compensatory education is defined in law as programs and/or services designed to </a:t>
            </a:r>
            <a:r>
              <a:rPr lang="en-US" b="1" u="sng" dirty="0">
                <a:solidFill>
                  <a:schemeClr val="tx1"/>
                </a:solidFill>
              </a:rPr>
              <a:t>supplement</a:t>
            </a:r>
            <a:r>
              <a:rPr lang="en-US" dirty="0">
                <a:solidFill>
                  <a:schemeClr val="tx1"/>
                </a:solidFill>
              </a:rPr>
              <a:t> the regular education program for students identified as at risk of dropping out of school. </a:t>
            </a:r>
            <a:endParaRPr lang="en-US" dirty="0" smtClean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TEC § 29.081 (Handout)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State Compensatory Education </a:t>
            </a:r>
            <a:r>
              <a:rPr lang="en-US" dirty="0">
                <a:solidFill>
                  <a:schemeClr val="tx1"/>
                </a:solidFill>
              </a:rPr>
              <a:t>funds were authorized by the legislature to provide financial support for programs/services designed by school districts </a:t>
            </a:r>
            <a:r>
              <a:rPr lang="en-US" b="1" i="1" u="sng" dirty="0">
                <a:solidFill>
                  <a:schemeClr val="tx1"/>
                </a:solidFill>
              </a:rPr>
              <a:t>to increase the academic achievement of students at risk of dropping out of school</a:t>
            </a:r>
            <a:r>
              <a:rPr lang="en-US" i="1" u="sng" dirty="0">
                <a:solidFill>
                  <a:schemeClr val="tx1"/>
                </a:solidFill>
              </a:rPr>
              <a:t> </a:t>
            </a:r>
            <a:r>
              <a:rPr lang="en-US" b="1" i="1" u="sng" dirty="0">
                <a:solidFill>
                  <a:schemeClr val="tx1"/>
                </a:solidFill>
              </a:rPr>
              <a:t>through direct instructional services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385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STATE COMPENSATORY EDUCATION</a:t>
            </a:r>
            <a:br>
              <a:rPr lang="en-US" sz="2800" b="1" dirty="0"/>
            </a:br>
            <a:r>
              <a:rPr lang="en-US" sz="2800" b="1" dirty="0" smtClean="0"/>
              <a:t>At-risk Criteria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3"/>
            <a:ext cx="7406640" cy="4308690"/>
          </a:xfrm>
        </p:spPr>
        <p:txBody>
          <a:bodyPr>
            <a:normAutofit/>
          </a:bodyPr>
          <a:lstStyle/>
          <a:p>
            <a:pPr marL="521208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 Criteria for Students At Risk of Dropping Out of </a:t>
            </a:r>
            <a:r>
              <a:rPr lang="en-US" sz="2800" dirty="0" smtClean="0">
                <a:solidFill>
                  <a:schemeClr val="tx1"/>
                </a:solidFill>
              </a:rPr>
              <a:t>School (Handout)</a:t>
            </a:r>
          </a:p>
          <a:p>
            <a:pPr marL="950976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13 </a:t>
            </a:r>
            <a:r>
              <a:rPr lang="en-US" dirty="0">
                <a:solidFill>
                  <a:schemeClr val="tx1"/>
                </a:solidFill>
              </a:rPr>
              <a:t>State Criteria  </a:t>
            </a:r>
            <a:r>
              <a:rPr lang="en-US" dirty="0" smtClean="0">
                <a:solidFill>
                  <a:schemeClr val="tx1"/>
                </a:solidFill>
              </a:rPr>
              <a:t>Must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coded in Chancery and reported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PEIMS.</a:t>
            </a:r>
            <a:endParaRPr lang="en-US" dirty="0">
              <a:solidFill>
                <a:schemeClr val="tx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Local</a:t>
            </a:r>
            <a:r>
              <a:rPr lang="en-US" sz="2800" dirty="0">
                <a:solidFill>
                  <a:schemeClr val="tx1"/>
                </a:solidFill>
              </a:rPr>
              <a:t> Criteria for Students At Risk of Dropping Out of </a:t>
            </a:r>
            <a:r>
              <a:rPr lang="en-US" sz="2800" dirty="0" smtClean="0">
                <a:solidFill>
                  <a:schemeClr val="tx1"/>
                </a:solidFill>
              </a:rPr>
              <a:t>School (Handout)</a:t>
            </a:r>
          </a:p>
          <a:p>
            <a:pPr marL="877824" lvl="1" indent="-38404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Campuses </a:t>
            </a:r>
            <a:r>
              <a:rPr lang="en-US" dirty="0">
                <a:solidFill>
                  <a:schemeClr val="tx1"/>
                </a:solidFill>
              </a:rPr>
              <a:t>must keep a list of these </a:t>
            </a:r>
            <a:r>
              <a:rPr lang="en-US" dirty="0" smtClean="0">
                <a:solidFill>
                  <a:schemeClr val="tx1"/>
                </a:solidFill>
              </a:rPr>
              <a:t>students (not reported to PEIMS</a:t>
            </a:r>
            <a:r>
              <a:rPr lang="en-US" dirty="0" smtClean="0"/>
              <a:t>).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270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STATE COMPENSATORY EDUCATION</a:t>
            </a:r>
            <a:br>
              <a:rPr lang="en-US" sz="2800" b="1" dirty="0" smtClean="0"/>
            </a:br>
            <a:r>
              <a:rPr lang="en-US" sz="2800" b="1" dirty="0" smtClean="0"/>
              <a:t>Budget</a:t>
            </a:r>
            <a:br>
              <a:rPr lang="en-US" sz="2800" b="1" dirty="0" smtClean="0"/>
            </a:br>
            <a:r>
              <a:rPr lang="en-US" sz="2800" b="1" dirty="0" smtClean="0"/>
              <a:t>Supplement, Not Supplant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43160"/>
          </a:xfrm>
        </p:spPr>
        <p:txBody>
          <a:bodyPr/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Any program activity, program personnel, or program materials required by federal law, state law, or State Board of Education </a:t>
            </a:r>
            <a:r>
              <a:rPr lang="en-US" b="1" u="sng" dirty="0" smtClean="0">
                <a:solidFill>
                  <a:schemeClr val="tx1"/>
                </a:solidFill>
              </a:rPr>
              <a:t>may not be funded</a:t>
            </a:r>
            <a:r>
              <a:rPr lang="en-US" dirty="0" smtClean="0">
                <a:solidFill>
                  <a:schemeClr val="tx1"/>
                </a:solidFill>
              </a:rPr>
              <a:t> with SCE funds.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SCE funds </a:t>
            </a:r>
            <a:r>
              <a:rPr lang="en-US" b="1" u="sng" dirty="0" smtClean="0">
                <a:solidFill>
                  <a:schemeClr val="tx1"/>
                </a:solidFill>
              </a:rPr>
              <a:t>must be used </a:t>
            </a:r>
            <a:r>
              <a:rPr lang="en-US" dirty="0" smtClean="0">
                <a:solidFill>
                  <a:schemeClr val="tx1"/>
                </a:solidFill>
              </a:rPr>
              <a:t>to provide support programs and/or services that </a:t>
            </a:r>
            <a:r>
              <a:rPr lang="en-US" b="1" u="sng" dirty="0" smtClean="0">
                <a:solidFill>
                  <a:schemeClr val="tx1"/>
                </a:solidFill>
              </a:rPr>
              <a:t>supplement</a:t>
            </a:r>
            <a:r>
              <a:rPr lang="en-US" dirty="0" smtClean="0">
                <a:solidFill>
                  <a:schemeClr val="tx1"/>
                </a:solidFill>
              </a:rPr>
              <a:t> the regular education program so that identified students at risk of dropping out of school can succeed in school.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6687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STATE COMPENSATORY EDUCATION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Budget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627642"/>
            <a:ext cx="7406640" cy="42541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Funding Weight – Fund 142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Compensatory Education Weight is 0.15 (At-Risk and Free/Reduced Lunch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Program Intent Codes -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PIC – IA 24 – SCE on a non-Title 1 campus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PIC – IA 28 – Disciplinary Alternative Ed.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PIC – IA 30 – Title 1 School wide activities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(SCE funds on a Title 1 School wide campus fall under the same guidelines as Title 1 funds)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820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STATE COMPENSATORY EDUCATION </a:t>
            </a:r>
            <a:br>
              <a:rPr lang="en-US" sz="2800" b="1" dirty="0"/>
            </a:br>
            <a:r>
              <a:rPr lang="en-US" sz="2800" b="1" dirty="0" smtClean="0"/>
              <a:t>Budget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541929"/>
            <a:ext cx="7406640" cy="4643717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Law, SCE funds can be used for: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1) a supplemental compensatory, intensive, or accelerated instruction program under Section 29.081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en-US" strike="sngStrike" dirty="0" smtClean="0">
                <a:solidFill>
                  <a:schemeClr val="tx1"/>
                </a:solidFill>
              </a:rPr>
              <a:t> </a:t>
            </a:r>
            <a:endParaRPr lang="en-US" strike="sngStrik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(2) an alternative education program established under Section 37.008; </a:t>
            </a:r>
            <a:endParaRPr lang="en-US" strike="sngStrik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(3) support to a program eligible under Title I at a campus at which at least 40 percent of the students are educationally disadvantaged; </a:t>
            </a:r>
          </a:p>
          <a:p>
            <a:r>
              <a:rPr lang="en-US" dirty="0">
                <a:solidFill>
                  <a:schemeClr val="tx1"/>
                </a:solidFill>
              </a:rPr>
              <a:t>(4) a program specifically designed to serve students at risk of dropping out of school, as defined by Texas Education Code Section 29.081; </a:t>
            </a:r>
            <a:endParaRPr lang="en-US" strike="sngStrik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(5) a mentoring program for At Risk Students; or</a:t>
            </a:r>
          </a:p>
          <a:p>
            <a:r>
              <a:rPr lang="en-US" dirty="0">
                <a:solidFill>
                  <a:schemeClr val="tx1"/>
                </a:solidFill>
              </a:rPr>
              <a:t>(6)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supplement to the Dyslexia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82031"/>
          </a:xfrm>
        </p:spPr>
        <p:txBody>
          <a:bodyPr>
            <a:normAutofit/>
          </a:bodyPr>
          <a:lstStyle/>
          <a:p>
            <a:r>
              <a:rPr lang="en-US" sz="2800" b="1" dirty="0"/>
              <a:t>STATE COMPENSATORY EDUCATION </a:t>
            </a:r>
            <a:br>
              <a:rPr lang="en-US" sz="2800" b="1" dirty="0"/>
            </a:br>
            <a:r>
              <a:rPr lang="en-US" sz="2800" b="1" dirty="0"/>
              <a:t>Budget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2" y="1550894"/>
            <a:ext cx="7406640" cy="4578057"/>
          </a:xfrm>
        </p:spPr>
        <p:txBody>
          <a:bodyPr>
            <a:normAutofit fontScale="92500" lnSpcReduction="20000"/>
          </a:bodyPr>
          <a:lstStyle/>
          <a:p>
            <a:pPr marL="448056" indent="-38404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521208" indent="-4572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Some examples of supplemental state compensatory education programs and services include, but are not limited to:</a:t>
            </a:r>
          </a:p>
          <a:p>
            <a:pPr marL="64008">
              <a:lnSpc>
                <a:spcPct val="80000"/>
              </a:lnSpc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Costs for providing accelerated instruction for students who did not pass STAAR EOC exams;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costs for program and student evaluation;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instructional materials and equipment and other supplies required for quality instruction;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supplemental staff expenses;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salary for teachers of at-risk students;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smaller class size; or 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individualized instruction.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61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STATE COMPENSATORY EDUCATION </a:t>
            </a:r>
            <a:br>
              <a:rPr lang="en-US" sz="2800" b="1" dirty="0"/>
            </a:br>
            <a:r>
              <a:rPr lang="en-US" sz="2800" b="1" dirty="0"/>
              <a:t>Budget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419" y="1667436"/>
            <a:ext cx="7406640" cy="4356846"/>
          </a:xfrm>
        </p:spPr>
        <p:txBody>
          <a:bodyPr>
            <a:normAutofit fontScale="92500"/>
          </a:bodyPr>
          <a:lstStyle/>
          <a:p>
            <a:pPr marL="905256" lvl="1" indent="-384048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Funds may </a:t>
            </a:r>
            <a:r>
              <a:rPr lang="en-US" sz="2400" b="1" u="sng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be spent on </a:t>
            </a:r>
            <a:r>
              <a:rPr lang="en-US" sz="2400" b="1" dirty="0" smtClean="0">
                <a:solidFill>
                  <a:schemeClr val="tx1"/>
                </a:solidFill>
              </a:rPr>
              <a:t>non-instructional </a:t>
            </a:r>
            <a:r>
              <a:rPr lang="en-US" sz="2400" dirty="0" smtClean="0">
                <a:solidFill>
                  <a:schemeClr val="tx1"/>
                </a:solidFill>
              </a:rPr>
              <a:t>positions </a:t>
            </a:r>
            <a:r>
              <a:rPr lang="en-US" sz="2400" dirty="0">
                <a:solidFill>
                  <a:schemeClr val="tx1"/>
                </a:solidFill>
              </a:rPr>
              <a:t>and or services. Costs must </a:t>
            </a:r>
            <a:r>
              <a:rPr lang="en-US" sz="2400" dirty="0" smtClean="0">
                <a:solidFill>
                  <a:schemeClr val="tx1"/>
                </a:solidFill>
              </a:rPr>
              <a:t>be for     instruction </a:t>
            </a:r>
            <a:r>
              <a:rPr lang="en-US" sz="2400" dirty="0">
                <a:solidFill>
                  <a:schemeClr val="tx1"/>
                </a:solidFill>
              </a:rPr>
              <a:t>or instructional support (Function 11) (</a:t>
            </a:r>
            <a:r>
              <a:rPr lang="en-US" sz="2400" b="1" dirty="0">
                <a:solidFill>
                  <a:schemeClr val="tx1"/>
                </a:solidFill>
              </a:rPr>
              <a:t>i.e. administrative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or clerical </a:t>
            </a:r>
            <a:r>
              <a:rPr lang="en-US" sz="2400" b="1" dirty="0" smtClean="0">
                <a:solidFill>
                  <a:schemeClr val="tx1"/>
                </a:solidFill>
              </a:rPr>
              <a:t>positions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or any programs or services that do not </a:t>
            </a:r>
            <a:r>
              <a:rPr lang="en-US" sz="2400" b="1" u="sng" dirty="0">
                <a:solidFill>
                  <a:schemeClr val="tx1"/>
                </a:solidFill>
              </a:rPr>
              <a:t>directly</a:t>
            </a:r>
            <a:r>
              <a:rPr lang="en-US" sz="2400" dirty="0">
                <a:solidFill>
                  <a:schemeClr val="tx1"/>
                </a:solidFill>
              </a:rPr>
              <a:t> impact instruction, i.e. IA 23 (Administration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905256" lvl="1" indent="-384048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Split-funded positions are discouraged.</a:t>
            </a:r>
            <a:endParaRPr lang="en-US" sz="2400" dirty="0">
              <a:solidFill>
                <a:schemeClr val="tx1"/>
              </a:solidFill>
            </a:endParaRPr>
          </a:p>
          <a:p>
            <a:pPr marL="88011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Budgets should be checked to ensure proper coding.</a:t>
            </a:r>
          </a:p>
          <a:p>
            <a:pPr marL="88011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Any errors or problems should be communicated to the Budget Department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88011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Allowable and Unallowable Costs (Handout).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96993" y="1303338"/>
            <a:ext cx="3535933" cy="5028198"/>
            <a:chOff x="0" y="4125054"/>
            <a:chExt cx="1825806" cy="2732946"/>
          </a:xfrm>
        </p:grpSpPr>
        <p:pic>
          <p:nvPicPr>
            <p:cNvPr id="48130" name="Picture 2" descr="http://us.123rf.com/400wm/400/400/arekmalang/arekmalang0805/arekmalang080500077/3020024-an-isolated-shot-of-a-beautiful-asian-student-pointing-to-a-book-with-a-blank-cover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25054"/>
              <a:ext cx="1824241" cy="273294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 rot="21411199">
              <a:off x="1228619" y="5395659"/>
              <a:ext cx="597187" cy="50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Board</a:t>
              </a:r>
            </a:p>
            <a:p>
              <a:r>
                <a:rPr lang="en-US" b="1" dirty="0" smtClean="0">
                  <a:solidFill>
                    <a:prstClr val="black"/>
                  </a:solidFill>
                </a:rPr>
                <a:t>Policy</a:t>
              </a:r>
            </a:p>
            <a:p>
              <a:r>
                <a:rPr lang="en-US" b="1" dirty="0" smtClean="0">
                  <a:solidFill>
                    <a:prstClr val="black"/>
                  </a:solidFill>
                </a:rPr>
                <a:t>DEA3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478" y="2186854"/>
            <a:ext cx="3591944" cy="41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40516" y="2881745"/>
            <a:ext cx="1801091" cy="2215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prstClr val="black"/>
              </a:solidFill>
            </a:endParaRPr>
          </a:p>
          <a:p>
            <a:endParaRPr lang="en-US" sz="800" b="1" dirty="0" smtClean="0">
              <a:solidFill>
                <a:prstClr val="black"/>
              </a:solidFill>
            </a:endParaRPr>
          </a:p>
          <a:p>
            <a:endParaRPr lang="en-US" sz="800" b="1" dirty="0" smtClean="0">
              <a:solidFill>
                <a:prstClr val="black"/>
              </a:solidFill>
            </a:endParaRPr>
          </a:p>
          <a:p>
            <a:pPr algn="ctr"/>
            <a:endParaRPr lang="en-US" sz="1200" b="1" dirty="0" smtClean="0">
              <a:solidFill>
                <a:prstClr val="black"/>
              </a:solidFill>
            </a:endParaRPr>
          </a:p>
          <a:p>
            <a:pPr algn="ctr"/>
            <a:endParaRPr lang="en-US" sz="1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HISD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Compensation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Manual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700" b="1" dirty="0" smtClean="0">
              <a:solidFill>
                <a:prstClr val="black"/>
              </a:solidFill>
            </a:endParaRPr>
          </a:p>
          <a:p>
            <a:endParaRPr lang="en-US" sz="100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5527" y="3015136"/>
            <a:ext cx="535691" cy="5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ctangle 22"/>
          <p:cNvSpPr>
            <a:spLocks noChangeArrowheads="1"/>
          </p:cNvSpPr>
          <p:nvPr/>
        </p:nvSpPr>
        <p:spPr bwMode="auto">
          <a:xfrm>
            <a:off x="609600" y="1892300"/>
            <a:ext cx="81026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 bwMode="auto">
          <a:xfrm>
            <a:off x="5842998" y="1437448"/>
            <a:ext cx="2869201" cy="909704"/>
          </a:xfrm>
          <a:prstGeom prst="wedgeRoundRectCallout">
            <a:avLst>
              <a:gd name="adj1" fmla="val -2222"/>
              <a:gd name="adj2" fmla="val 148001"/>
              <a:gd name="adj3" fmla="val 16667"/>
            </a:avLst>
          </a:prstGeom>
          <a:solidFill>
            <a:srgbClr val="CC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spcCol="0" rtlCol="0" anchor="ctr" anchorCtr="0" compatLnSpc="1">
            <a:prstTxWarp prst="textNoShape">
              <a:avLst/>
            </a:prstTxWarp>
          </a:bodyPr>
          <a:lstStyle/>
          <a:p>
            <a:pPr marL="342900" defTabSz="914400" fontAlgn="base"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i="1" dirty="0" smtClean="0">
                <a:solidFill>
                  <a:prstClr val="black"/>
                </a:solidFill>
              </a:rPr>
              <a:t>HISD Compensation Manual </a:t>
            </a:r>
            <a:r>
              <a:rPr lang="en-US" dirty="0" smtClean="0">
                <a:solidFill>
                  <a:prstClr val="black"/>
                </a:solidFill>
              </a:rPr>
              <a:t>provides salary obligation costs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854081" y="1334513"/>
            <a:ext cx="2587137" cy="1422544"/>
          </a:xfrm>
          <a:prstGeom prst="wedgeRoundRectCallout">
            <a:avLst>
              <a:gd name="adj1" fmla="val -64427"/>
              <a:gd name="adj2" fmla="val 45134"/>
              <a:gd name="adj3" fmla="val 16667"/>
            </a:avLst>
          </a:prstGeom>
          <a:solidFill>
            <a:srgbClr val="CC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spcCol="0" rtlCol="0" anchor="ctr" anchorCtr="0" compatLnSpc="1">
            <a:prstTxWarp prst="textNoShape">
              <a:avLst/>
            </a:prstTxWarp>
          </a:bodyPr>
          <a:lstStyle/>
          <a:p>
            <a:pPr marL="342900" defTabSz="914400" fontAlgn="base"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defTabSz="914400" fontAlgn="base">
              <a:spcAft>
                <a:spcPct val="0"/>
              </a:spcAft>
            </a:pPr>
            <a:r>
              <a:rPr lang="en-US" i="1" dirty="0" smtClean="0">
                <a:solidFill>
                  <a:prstClr val="black"/>
                </a:solidFill>
              </a:rPr>
              <a:t>Board Regulation DEA3 </a:t>
            </a:r>
            <a:r>
              <a:rPr lang="en-US" dirty="0" smtClean="0">
                <a:solidFill>
                  <a:prstClr val="black"/>
                </a:solidFill>
              </a:rPr>
              <a:t>addresses salaries and wages for hourly and part-time employees.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STATE COMPENSATORY EDUCATION </a:t>
            </a:r>
            <a:br>
              <a:rPr lang="en-US" sz="2800" b="1" dirty="0"/>
            </a:br>
            <a:r>
              <a:rPr lang="en-US" sz="2800" b="1" dirty="0"/>
              <a:t>Accelerated Instruction – </a:t>
            </a:r>
            <a:br>
              <a:rPr lang="en-US" sz="2800" b="1" dirty="0"/>
            </a:br>
            <a:r>
              <a:rPr lang="en-US" sz="2800" b="1" dirty="0"/>
              <a:t>STAAR </a:t>
            </a:r>
            <a:r>
              <a:rPr lang="en-US" sz="2800" b="1" dirty="0" smtClean="0"/>
              <a:t>End-of-Course (High Schools Only)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054504"/>
            <a:ext cx="7406640" cy="3750265"/>
          </a:xfrm>
        </p:spPr>
        <p:txBody>
          <a:bodyPr>
            <a:normAutofit fontScale="92500" lnSpcReduction="1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Accelerated instruction must be provided to any student who has failed an STAAR End-of-Course Exam (Handout).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Services provided for students who have failed an End-of-Course Exam must be budgeted separately.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Budget should be reflected with a sub-object code of 80.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These services should be allocated prior to any other funds being budget for SCE.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13273"/>
          </a:xfrm>
        </p:spPr>
        <p:txBody>
          <a:bodyPr>
            <a:normAutofit/>
          </a:bodyPr>
          <a:lstStyle/>
          <a:p>
            <a:r>
              <a:rPr lang="en-US" sz="2800" b="1" dirty="0"/>
              <a:t>STATE COMPENSATORY EDUCATION </a:t>
            </a:r>
            <a:br>
              <a:rPr lang="en-US" sz="2800" b="1" dirty="0"/>
            </a:br>
            <a:r>
              <a:rPr lang="en-US" sz="2800" b="1" dirty="0" smtClean="0"/>
              <a:t>School Improvement Plans and Budgets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621451"/>
            <a:ext cx="7406640" cy="4631067"/>
          </a:xfrm>
        </p:spPr>
        <p:txBody>
          <a:bodyPr>
            <a:normAutofit fontScale="92500" lnSpcReduction="1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law states the District/Campus Improvement Plan is the </a:t>
            </a:r>
            <a:r>
              <a:rPr lang="en-US" u="sng" dirty="0">
                <a:solidFill>
                  <a:schemeClr val="tx1"/>
                </a:solidFill>
              </a:rPr>
              <a:t>primary record</a:t>
            </a:r>
            <a:r>
              <a:rPr lang="en-US" dirty="0">
                <a:solidFill>
                  <a:schemeClr val="tx1"/>
                </a:solidFill>
              </a:rPr>
              <a:t> of supporting expenditures attributed to the State Compensatory Education program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Strategies should have the SCE budget amount in the resource column.</a:t>
            </a:r>
            <a:endParaRPr lang="en-US" dirty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Any changes made to the budget or SCE programs/services at the campus should also be changed or added to the SIP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School Improvement Plans for Improvement Required campuses will be submitted for an SCE audit each year they are categorized as Improvement Required.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02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HOMELESS EDUCATION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497107"/>
            <a:ext cx="7406640" cy="4769222"/>
          </a:xfrm>
        </p:spPr>
        <p:txBody>
          <a:bodyPr>
            <a:normAutofit fontScale="925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 (Handout).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should be a Homeless Contact Person on every campus.</a:t>
            </a:r>
            <a:endParaRPr lang="en-US" dirty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 Assistance Questionnaire </a:t>
            </a:r>
            <a:r>
              <a:rPr lang="en-US" dirty="0" smtClean="0">
                <a:solidFill>
                  <a:schemeClr val="tx1"/>
                </a:solidFill>
              </a:rPr>
              <a:t>Sent </a:t>
            </a:r>
            <a:r>
              <a:rPr lang="en-US" dirty="0">
                <a:solidFill>
                  <a:schemeClr val="tx1"/>
                </a:solidFill>
              </a:rPr>
              <a:t>home with EVERY student at the beginning of the year and </a:t>
            </a:r>
            <a:r>
              <a:rPr lang="en-US" dirty="0" smtClean="0">
                <a:solidFill>
                  <a:schemeClr val="tx1"/>
                </a:solidFill>
              </a:rPr>
              <a:t>sent </a:t>
            </a:r>
            <a:r>
              <a:rPr lang="en-US" dirty="0">
                <a:solidFill>
                  <a:schemeClr val="tx1"/>
                </a:solidFill>
              </a:rPr>
              <a:t>home with new enrollees throughout the </a:t>
            </a:r>
            <a:r>
              <a:rPr lang="en-US" dirty="0" smtClean="0">
                <a:solidFill>
                  <a:schemeClr val="tx1"/>
                </a:solidFill>
              </a:rPr>
              <a:t>year (This form should </a:t>
            </a:r>
            <a:r>
              <a:rPr lang="en-US" dirty="0">
                <a:solidFill>
                  <a:schemeClr val="tx1"/>
                </a:solidFill>
              </a:rPr>
              <a:t>be part of the enrollment </a:t>
            </a:r>
            <a:r>
              <a:rPr lang="en-US" dirty="0" smtClean="0">
                <a:solidFill>
                  <a:schemeClr val="tx1"/>
                </a:solidFill>
              </a:rPr>
              <a:t>packet) (Handout).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Translated </a:t>
            </a:r>
            <a:r>
              <a:rPr lang="en-US" dirty="0">
                <a:solidFill>
                  <a:schemeClr val="tx1"/>
                </a:solidFill>
              </a:rPr>
              <a:t>into 4 </a:t>
            </a:r>
            <a:r>
              <a:rPr lang="en-US" dirty="0" smtClean="0">
                <a:solidFill>
                  <a:schemeClr val="tx1"/>
                </a:solidFill>
              </a:rPr>
              <a:t>languages – The forms can </a:t>
            </a:r>
            <a:r>
              <a:rPr lang="en-US" dirty="0">
                <a:solidFill>
                  <a:schemeClr val="tx1"/>
                </a:solidFill>
              </a:rPr>
              <a:t>be found on the Homeless Education Website or the Federal and State Compliance </a:t>
            </a:r>
            <a:r>
              <a:rPr lang="en-US" dirty="0" smtClean="0">
                <a:solidFill>
                  <a:schemeClr val="tx1"/>
                </a:solidFill>
              </a:rPr>
              <a:t>Website.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Forms must be maintained and on file for 5 years.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000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Homeless Education Funds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904445"/>
            <a:ext cx="7406640" cy="5496354"/>
          </a:xfrm>
        </p:spPr>
        <p:txBody>
          <a:bodyPr>
            <a:normAutofit fontScale="47500" lnSpcReduction="20000"/>
          </a:bodyPr>
          <a:lstStyle/>
          <a:p>
            <a:pPr marL="0" algn="ctr">
              <a:buSzPct val="75000"/>
            </a:pPr>
            <a:r>
              <a:rPr lang="en-US" sz="3800" b="1" u="sng" dirty="0" smtClean="0">
                <a:solidFill>
                  <a:schemeClr val="tx1"/>
                </a:solidFill>
              </a:rPr>
              <a:t>Campus Support for Homeless Education</a:t>
            </a:r>
          </a:p>
          <a:p>
            <a:pPr marL="0">
              <a:buSzPct val="75000"/>
            </a:pPr>
            <a:endParaRPr lang="en-US" sz="3800" u="sng" dirty="0" smtClean="0">
              <a:solidFill>
                <a:schemeClr val="tx1"/>
              </a:solidFill>
            </a:endParaRPr>
          </a:p>
          <a:p>
            <a:pPr marL="0">
              <a:buSzPct val="75000"/>
            </a:pPr>
            <a:r>
              <a:rPr lang="en-US" sz="3800" dirty="0" smtClean="0">
                <a:solidFill>
                  <a:schemeClr val="tx1"/>
                </a:solidFill>
              </a:rPr>
              <a:t>Homeless Education Contacts (Handout)</a:t>
            </a:r>
          </a:p>
          <a:p>
            <a:pPr marL="0">
              <a:buSzPct val="75000"/>
            </a:pPr>
            <a:endParaRPr lang="en-US" sz="3800" u="sng" dirty="0" smtClean="0">
              <a:solidFill>
                <a:schemeClr val="tx1"/>
              </a:solidFill>
            </a:endParaRPr>
          </a:p>
          <a:p>
            <a:pPr marL="0">
              <a:buSzPct val="75000"/>
            </a:pPr>
            <a:r>
              <a:rPr lang="en-US" sz="3800" b="1" dirty="0">
                <a:solidFill>
                  <a:schemeClr val="tx1"/>
                </a:solidFill>
              </a:rPr>
              <a:t>The Houston ISD Homeless Education Program</a:t>
            </a:r>
            <a:r>
              <a:rPr lang="en-US" sz="3800" b="1" dirty="0" smtClean="0">
                <a:solidFill>
                  <a:schemeClr val="tx1"/>
                </a:solidFill>
              </a:rPr>
              <a:t>:</a:t>
            </a:r>
            <a:endParaRPr lang="en-US" sz="3800" u="sng" dirty="0" smtClean="0">
              <a:solidFill>
                <a:schemeClr val="tx1"/>
              </a:solidFill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Provides support and guidance to homeless children and youth who are in transition, who lack a “fixed, regular, and adequate nighttime </a:t>
            </a:r>
            <a:r>
              <a:rPr lang="en-US" sz="3800" dirty="0" smtClean="0">
                <a:solidFill>
                  <a:schemeClr val="tx1"/>
                </a:solidFill>
              </a:rPr>
              <a:t>residence;”</a:t>
            </a:r>
            <a:endParaRPr lang="en-US" sz="3800" dirty="0">
              <a:solidFill>
                <a:schemeClr val="tx1"/>
              </a:solidFill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Provides uniforms, school supplies, shoes, undergarments and personal hygiene items for identified students who qualify; 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Assists with enrollment, obtaining school, medical records and immunizations as well as leadership for school based personnel in identifying students and increasing community awareness; </a:t>
            </a:r>
            <a:r>
              <a:rPr lang="en-US" sz="3800" dirty="0" smtClean="0">
                <a:solidFill>
                  <a:schemeClr val="tx1"/>
                </a:solidFill>
              </a:rPr>
              <a:t>and</a:t>
            </a:r>
            <a:endParaRPr lang="en-US" sz="3800" dirty="0">
              <a:solidFill>
                <a:schemeClr val="tx1"/>
              </a:solidFill>
            </a:endParaRP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Collaborates with other district personnel to provide transportation, free breakfast/lunch, tutorial programs, referrals to social service agencies and resources.</a:t>
            </a:r>
          </a:p>
          <a:p>
            <a:pPr marL="0">
              <a:buSzPct val="75000"/>
            </a:pPr>
            <a:endParaRPr lang="en-US" sz="3800" u="sng" dirty="0">
              <a:solidFill>
                <a:schemeClr val="tx1"/>
              </a:solidFill>
            </a:endParaRPr>
          </a:p>
          <a:p>
            <a:pPr marL="0">
              <a:buSzPct val="75000"/>
            </a:pPr>
            <a:r>
              <a:rPr lang="en-US" sz="3800" u="sng" dirty="0" smtClean="0">
                <a:solidFill>
                  <a:schemeClr val="tx1"/>
                </a:solidFill>
              </a:rPr>
              <a:t>Funding </a:t>
            </a:r>
            <a:r>
              <a:rPr lang="en-US" sz="3800" u="sng" dirty="0">
                <a:solidFill>
                  <a:schemeClr val="tx1"/>
                </a:solidFill>
              </a:rPr>
              <a:t>Weights</a:t>
            </a:r>
            <a:r>
              <a:rPr lang="en-US" sz="3800" u="sng" dirty="0" smtClean="0">
                <a:solidFill>
                  <a:schemeClr val="tx1"/>
                </a:solidFill>
              </a:rPr>
              <a:t>:</a:t>
            </a:r>
            <a:endParaRPr lang="en-US" sz="3800" u="sng" dirty="0">
              <a:solidFill>
                <a:schemeClr val="tx1"/>
              </a:solidFill>
            </a:endParaRPr>
          </a:p>
          <a:p>
            <a:pPr marL="484632" indent="-457200">
              <a:buSzPct val="75000"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</a:rPr>
              <a:t>Homeless </a:t>
            </a:r>
            <a:r>
              <a:rPr lang="en-US" sz="3800" dirty="0">
                <a:solidFill>
                  <a:schemeClr val="tx1"/>
                </a:solidFill>
              </a:rPr>
              <a:t>Weight is </a:t>
            </a:r>
            <a:r>
              <a:rPr lang="en-US" sz="3800" dirty="0" smtClean="0">
                <a:solidFill>
                  <a:schemeClr val="tx1"/>
                </a:solidFill>
              </a:rPr>
              <a:t>0.05</a:t>
            </a:r>
          </a:p>
          <a:p>
            <a:pPr marL="484632" indent="-457200">
              <a:buSzPct val="75000"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</a:rPr>
              <a:t>Homeless </a:t>
            </a:r>
            <a:r>
              <a:rPr lang="en-US" sz="3800" dirty="0">
                <a:solidFill>
                  <a:schemeClr val="tx1"/>
                </a:solidFill>
              </a:rPr>
              <a:t>funds do not have a minimum spending requirement </a:t>
            </a:r>
            <a:r>
              <a:rPr lang="en-US" sz="3800" dirty="0" smtClean="0">
                <a:solidFill>
                  <a:schemeClr val="tx1"/>
                </a:solidFill>
              </a:rPr>
              <a:t>(they are included </a:t>
            </a:r>
            <a:r>
              <a:rPr lang="en-US" sz="3800" dirty="0">
                <a:solidFill>
                  <a:schemeClr val="tx1"/>
                </a:solidFill>
              </a:rPr>
              <a:t>in Fund 101)</a:t>
            </a:r>
          </a:p>
          <a:p>
            <a:pPr marL="484632" indent="-457200">
              <a:buSzPct val="75000"/>
              <a:buFont typeface="Arial" panose="020B0604020202020204" pitchFamily="34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923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FOSTER CARE</a:t>
            </a:r>
            <a:br>
              <a:rPr lang="en-US" sz="3200" b="1" dirty="0" smtClean="0"/>
            </a:br>
            <a:r>
              <a:rPr lang="en-US" sz="3200" b="1" dirty="0" smtClean="0"/>
              <a:t>Update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643449"/>
            <a:ext cx="7406640" cy="4448432"/>
          </a:xfrm>
        </p:spPr>
        <p:txBody>
          <a:bodyPr>
            <a:normAutofit fontScale="92500" lnSpcReduction="2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There are no funds associated with Foster Care – it is an unfunded mandate.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Foster Care students must be enrolled, regardless of documentation.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There should be a Foster Care Contact on every campus.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Foster </a:t>
            </a:r>
            <a:r>
              <a:rPr lang="en-US" sz="2800" dirty="0">
                <a:solidFill>
                  <a:schemeClr val="tx1"/>
                </a:solidFill>
              </a:rPr>
              <a:t>Care data must be captured in </a:t>
            </a:r>
            <a:r>
              <a:rPr lang="en-US" sz="2800" dirty="0" smtClean="0">
                <a:solidFill>
                  <a:schemeClr val="tx1"/>
                </a:solidFill>
              </a:rPr>
              <a:t>Chancery Under Special Pops in Chancery (Foster Care) (Handout).</a:t>
            </a:r>
            <a:endParaRPr lang="en-US" sz="2800" dirty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Data </a:t>
            </a:r>
            <a:r>
              <a:rPr lang="en-US" sz="2800" dirty="0">
                <a:solidFill>
                  <a:schemeClr val="tx1"/>
                </a:solidFill>
              </a:rPr>
              <a:t>is reported to </a:t>
            </a:r>
            <a:r>
              <a:rPr lang="en-US" sz="2800" dirty="0" smtClean="0">
                <a:solidFill>
                  <a:schemeClr val="tx1"/>
                </a:solidFill>
              </a:rPr>
              <a:t>PEIMS.</a:t>
            </a:r>
            <a:endParaRPr lang="en-US" sz="2800" dirty="0">
              <a:solidFill>
                <a:schemeClr val="tx1"/>
              </a:solidFill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Foster Care students must be entered each </a:t>
            </a:r>
            <a:r>
              <a:rPr lang="en-US" sz="2800" dirty="0" smtClean="0">
                <a:solidFill>
                  <a:schemeClr val="tx1"/>
                </a:solidFill>
              </a:rPr>
              <a:t>year.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1560-70D7-49F8-B183-702D395805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383741"/>
            <a:ext cx="4830763" cy="1981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Presenter: Bernadette Cardenas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Student Support Services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State Compensatory Education/At-Risk/Homeless/Foster Care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713-556-6906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bcardena@houstonisd.org</a:t>
            </a: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135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7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Facilitator: Dr. Samuel Maldonado,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Senior Manager</a:t>
            </a:r>
            <a:r>
              <a:rPr lang="en-US" sz="1800" i="1" dirty="0">
                <a:solidFill>
                  <a:srgbClr val="FFFFFF"/>
                </a:solidFill>
              </a:rPr>
              <a:t>, Leadership Development </a:t>
            </a:r>
            <a:r>
              <a:rPr lang="en-US" sz="1800" i="1" dirty="0" smtClean="0">
                <a:solidFill>
                  <a:srgbClr val="FFFFFF"/>
                </a:solidFill>
              </a:rPr>
              <a:t>Department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smaldon1@houstonisd.org</a:t>
            </a:r>
            <a:endParaRPr lang="en-US" sz="1800" i="1" dirty="0">
              <a:solidFill>
                <a:srgbClr val="FFFFFF"/>
              </a:solidFill>
            </a:endParaRPr>
          </a:p>
          <a:p>
            <a:r>
              <a:rPr lang="en-US" sz="1800" i="1" dirty="0" smtClean="0">
                <a:solidFill>
                  <a:srgbClr val="FFFFFF"/>
                </a:solidFill>
              </a:rPr>
              <a:t>713-696-0600</a:t>
            </a:r>
          </a:p>
          <a:p>
            <a:endParaRPr lang="en-US" sz="1800" i="1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1200" y="1429528"/>
            <a:ext cx="7404100" cy="396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.  </a:t>
            </a:r>
            <a:r>
              <a:rPr lang="en-US" sz="2400" b="1" dirty="0" smtClean="0">
                <a:solidFill>
                  <a:schemeClr val="tx1"/>
                </a:solidFill>
              </a:rPr>
              <a:t>Support </a:t>
            </a:r>
            <a:r>
              <a:rPr lang="en-US" sz="2400" b="1" dirty="0">
                <a:solidFill>
                  <a:schemeClr val="tx1"/>
                </a:solidFill>
              </a:rPr>
              <a:t>Packages &amp; Debts</a:t>
            </a:r>
          </a:p>
          <a:p>
            <a:pPr>
              <a:buFontTx/>
              <a:buNone/>
            </a:pPr>
            <a:endParaRPr lang="en-US" sz="2800" b="1" dirty="0"/>
          </a:p>
        </p:txBody>
      </p:sp>
      <p:graphicFrame>
        <p:nvGraphicFramePr>
          <p:cNvPr id="213019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701523"/>
              </p:ext>
            </p:extLst>
          </p:nvPr>
        </p:nvGraphicFramePr>
        <p:xfrm>
          <a:off x="830263" y="2067281"/>
          <a:ext cx="7986077" cy="4050030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  <a:effectLst/>
              </a:tblPr>
              <a:tblGrid>
                <a:gridCol w="7986077"/>
              </a:tblGrid>
              <a:tr h="2930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 Education Support Services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 $68 per student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Athletic Support Package (2 Year UIL Cycle)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-  High School -- $135,453 (maximum for all sports)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Middle School -- $52,132 (maximum for all sports)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HS UIL Academic/Fine Arts Support Packages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-   Academics -- $4,500-$6,000        -  Concert Band -- $1,620-$3,340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One Act Play -- $4,050-$4,850     -  Choir -- $1,200-$2,400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Debate  -- $675-$925		 -  Solo/Ensemble -- $200-$1,000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Orchestra -- $1,400-$3,200	 -  Marching Band -- $1,620-$3,240 	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	   -  Mariachi -- $240-$490		 -  UIL Academic Tournaments - $500-$4,500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Guitar -- $200-$1,000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1200" y="1429528"/>
            <a:ext cx="7404100" cy="396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.  </a:t>
            </a:r>
            <a:r>
              <a:rPr lang="en-US" sz="2400" b="1" dirty="0" smtClean="0">
                <a:solidFill>
                  <a:schemeClr val="tx1"/>
                </a:solidFill>
              </a:rPr>
              <a:t>Support </a:t>
            </a:r>
            <a:r>
              <a:rPr lang="en-US" sz="2400" b="1" dirty="0">
                <a:solidFill>
                  <a:schemeClr val="tx1"/>
                </a:solidFill>
              </a:rPr>
              <a:t>Packages &amp; Debts</a:t>
            </a:r>
          </a:p>
          <a:p>
            <a:pPr>
              <a:buFontTx/>
              <a:buNone/>
            </a:pPr>
            <a:endParaRPr lang="en-US" sz="2800" b="1" dirty="0"/>
          </a:p>
        </p:txBody>
      </p:sp>
      <p:graphicFrame>
        <p:nvGraphicFramePr>
          <p:cNvPr id="213019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7010506"/>
              </p:ext>
            </p:extLst>
          </p:nvPr>
        </p:nvGraphicFramePr>
        <p:xfrm>
          <a:off x="830263" y="2067281"/>
          <a:ext cx="7793037" cy="4050030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  <a:effectLst/>
              </a:tblPr>
              <a:tblGrid>
                <a:gridCol w="7793037"/>
              </a:tblGrid>
              <a:tr h="2930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MS UIL Academic/Fine Arts Support Packages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Academic/Speech Competitions  -- $1,800-$2,700 without Transportation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Academic/Speech Competitions  -- $2,550-$4,200 with Transportation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Debate -- $990-$1,350 – without Transportation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Science Fairs -- $135                     -  Robotics -- $300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History Fairs -- $135                       -  Spelling Bees -- $175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Bilingual Bee -- $135                      -  One Act Play -- $2,070-$2,340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Mariachi/Folklorico -- $270-$520    -  UIL Concert -- $1,125-$2,250 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 UIL Academic/Fine Arts Support Packages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Academic/Speech Competitions  -- $900-$1,350 without Transportation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Academic/Speech Competitions  -- $1,650-$2,850 with Transportation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Spelling Bees -- $175                       -  Bilingual Bee -- $135                                                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-  One Act Play -- $400-$650               -  Mariachi/Folklorico -- $250-$550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pped in the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257" y="3886200"/>
            <a:ext cx="2594721" cy="2440272"/>
          </a:xfrm>
          <a:prstGeom prst="rect">
            <a:avLst/>
          </a:prstGeom>
        </p:spPr>
      </p:pic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22300" y="1379538"/>
            <a:ext cx="7404100" cy="396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3.  Support </a:t>
            </a:r>
            <a:r>
              <a:rPr lang="en-US" sz="2400" b="1" dirty="0">
                <a:solidFill>
                  <a:schemeClr val="tx1"/>
                </a:solidFill>
              </a:rPr>
              <a:t>Packages &amp; Debts</a:t>
            </a:r>
          </a:p>
          <a:p>
            <a:pPr>
              <a:buFontTx/>
              <a:buNone/>
            </a:pPr>
            <a:endParaRPr lang="en-US" sz="2800" b="1" dirty="0"/>
          </a:p>
        </p:txBody>
      </p:sp>
      <p:graphicFrame>
        <p:nvGraphicFramePr>
          <p:cNvPr id="316446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218441"/>
              </p:ext>
            </p:extLst>
          </p:nvPr>
        </p:nvGraphicFramePr>
        <p:xfrm>
          <a:off x="622300" y="1828505"/>
          <a:ext cx="8089900" cy="2103120"/>
        </p:xfrm>
        <a:graphic>
          <a:graphicData uri="http://schemas.openxmlformats.org/drawingml/2006/table">
            <a:tbl>
              <a:tblPr/>
              <a:tblGrid>
                <a:gridCol w="8089900"/>
              </a:tblGrid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Debts Owed HISD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Over-expenditures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-  Lost Textbooks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-  Controller Statement Debts (Transportation, etc.)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-  Payback Agreements / IOU Contract Agreements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De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251" y="4560932"/>
            <a:ext cx="1757906" cy="1752840"/>
          </a:xfrm>
          <a:prstGeom prst="rect">
            <a:avLst/>
          </a:prstGeom>
        </p:spPr>
      </p:pic>
      <p:pic>
        <p:nvPicPr>
          <p:cNvPr id="13" name="Picture 12" descr="De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300" y="4573632"/>
            <a:ext cx="1757906" cy="175284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93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308100"/>
            <a:ext cx="7823200" cy="91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4.  Operations </a:t>
            </a:r>
            <a:r>
              <a:rPr lang="en-US" sz="2400" b="1" dirty="0">
                <a:solidFill>
                  <a:schemeClr val="tx1"/>
                </a:solidFill>
              </a:rPr>
              <a:t>and Instructional Support</a:t>
            </a:r>
          </a:p>
        </p:txBody>
      </p:sp>
      <p:graphicFrame>
        <p:nvGraphicFramePr>
          <p:cNvPr id="32051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5679354"/>
              </p:ext>
            </p:extLst>
          </p:nvPr>
        </p:nvGraphicFramePr>
        <p:xfrm>
          <a:off x="457200" y="1943100"/>
          <a:ext cx="8318500" cy="3955098"/>
        </p:xfrm>
        <a:graphic>
          <a:graphicData uri="http://schemas.openxmlformats.org/drawingml/2006/table">
            <a:tbl>
              <a:tblPr/>
              <a:tblGrid>
                <a:gridCol w="4652963"/>
                <a:gridCol w="3665537"/>
              </a:tblGrid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 Acquisition: Furniture, Library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Books, Technology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Supplies - General Office,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Instructional, Clinic 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Contract Maintenance &amp; Repair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Phone Allowance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Professional and Consultant Services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Copier and Other Equipment Rentals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Print Shop, Media Services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Dues, Fees, and Registrations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Technology, A/V, Software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 - In-services and Other Meetings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Testing Materials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 - Instructional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Transportation Services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 - CVBI &amp; Special Education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Travel - Out of District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Textbooks &amp; Other Reading Materials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Travel - In District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Region IV ESC Services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Dropout Prevention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6236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1345" y="1259396"/>
            <a:ext cx="78740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5.  Instructional Program Specific Costs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17126" name="Group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1553419"/>
              </p:ext>
            </p:extLst>
          </p:nvPr>
        </p:nvGraphicFramePr>
        <p:xfrm>
          <a:off x="590258" y="1745416"/>
          <a:ext cx="7823200" cy="3169920"/>
        </p:xfrm>
        <a:graphic>
          <a:graphicData uri="http://schemas.openxmlformats.org/drawingml/2006/table">
            <a:tbl>
              <a:tblPr/>
              <a:tblGrid>
                <a:gridCol w="4367212"/>
                <a:gridCol w="3455988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Athletics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Math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Physical Education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English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Science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Fine Arts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JROTC                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Foreign Language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Social Studies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Library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Special Education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Magnet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Life Skills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ESL/LEP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Technology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841375" y="5661025"/>
            <a:ext cx="78962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t">
            <a:no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Considerations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76852424"/>
              </p:ext>
            </p:extLst>
          </p:nvPr>
        </p:nvGraphicFramePr>
        <p:xfrm>
          <a:off x="463258" y="4508500"/>
          <a:ext cx="8299742" cy="199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Tight Budg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915336"/>
            <a:ext cx="2574413" cy="13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129" y="1990145"/>
            <a:ext cx="4903071" cy="412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1447758">
            <a:off x="3879631" y="2899518"/>
            <a:ext cx="2779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Department Chair input is key to determining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 “Must Have”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from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“Nice to Have”</a:t>
            </a:r>
            <a:endParaRPr lang="en-US" sz="2400" b="1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algn="ctr"/>
            <a:r>
              <a:rPr lang="en-US" sz="3200" b="1" i="1" dirty="0" smtClean="0"/>
              <a:t>Preliminary Budget Conference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Start and end of time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Actively participate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Take care of yourself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Silence your cell phones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529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Preliminary Budget Conference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505504"/>
          <a:ext cx="8229600" cy="470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6175" y="3133725"/>
            <a:ext cx="1741069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0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6668" y="1403352"/>
            <a:ext cx="6418263" cy="1524000"/>
          </a:xfrm>
        </p:spPr>
        <p:txBody>
          <a:bodyPr rtlCol="0">
            <a:noAutofit/>
          </a:bodyPr>
          <a:lstStyle/>
          <a:p>
            <a:pPr marL="342860" indent="-342860" defTabSz="914293" eaLnBrk="1" fontAlgn="auto" hangingPunct="1">
              <a:spcBef>
                <a:spcPct val="3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Key Players</a:t>
            </a:r>
          </a:p>
          <a:p>
            <a:pPr marL="742863" lvl="1" indent="-285717" defTabSz="91429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Principal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/ Leadership Team</a:t>
            </a:r>
          </a:p>
          <a:p>
            <a:pPr marL="742863" lvl="1" indent="-285717" defTabSz="91429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SDMC - Shared Decision Making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Committee</a:t>
            </a:r>
          </a:p>
          <a:p>
            <a:pPr marL="742863" lvl="1" indent="-285717" defTabSz="91429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Budget Subcommittee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7416" name="Picture 2" descr="http://www.frederickcountymd.gov/images/pages/N2795/workp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900" y="3060179"/>
            <a:ext cx="3505200" cy="31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i="1" dirty="0" smtClean="0"/>
              <a:t>Preliminary Budget Conference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Subcommittee (Best Practices)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711700"/>
          </a:xfrm>
        </p:spPr>
        <p:txBody>
          <a:bodyPr rtlCol="0"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Principal is responsible for providing direction and defining areas of responsibility. 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Principal ensures everyone involved understands what the term </a:t>
            </a:r>
            <a:r>
              <a:rPr lang="en-US" sz="2200" i="1" u="sng" dirty="0" smtClean="0">
                <a:solidFill>
                  <a:schemeClr val="tx1"/>
                </a:solidFill>
              </a:rPr>
              <a:t>advisory</a:t>
            </a:r>
            <a:r>
              <a:rPr lang="en-US" sz="2200" dirty="0" smtClean="0">
                <a:solidFill>
                  <a:schemeClr val="tx1"/>
                </a:solidFill>
              </a:rPr>
              <a:t> means.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Common </a:t>
            </a:r>
            <a:r>
              <a:rPr lang="en-US" sz="2200" dirty="0">
                <a:solidFill>
                  <a:schemeClr val="tx1"/>
                </a:solidFill>
              </a:rPr>
              <a:t>advisory functions:  </a:t>
            </a:r>
            <a:r>
              <a:rPr lang="en-US" sz="2200" dirty="0" smtClean="0">
                <a:solidFill>
                  <a:schemeClr val="tx1"/>
                </a:solidFill>
              </a:rPr>
              <a:t>Informing, Examining/Studying</a:t>
            </a:r>
            <a:r>
              <a:rPr lang="en-US" sz="2200" dirty="0">
                <a:solidFill>
                  <a:schemeClr val="tx1"/>
                </a:solidFill>
              </a:rPr>
              <a:t>, Prioritizing, </a:t>
            </a:r>
            <a:r>
              <a:rPr lang="en-US" sz="2200" dirty="0" smtClean="0">
                <a:solidFill>
                  <a:schemeClr val="tx1"/>
                </a:solidFill>
              </a:rPr>
              <a:t>Evaluating</a:t>
            </a:r>
            <a:r>
              <a:rPr lang="en-US" sz="2200" dirty="0">
                <a:solidFill>
                  <a:schemeClr val="tx1"/>
                </a:solidFill>
              </a:rPr>
              <a:t>, Recommending, Reporting </a:t>
            </a:r>
            <a:r>
              <a:rPr lang="en-US" sz="2200" dirty="0" smtClean="0">
                <a:solidFill>
                  <a:schemeClr val="tx1"/>
                </a:solidFill>
              </a:rPr>
              <a:t>Results/Outcomes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Principal identifies leadership.  Normally the Business Manager or other administrator.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Members selected on an ability to discuss and advise in </a:t>
            </a:r>
            <a:r>
              <a:rPr lang="en-US" sz="2200" dirty="0">
                <a:solidFill>
                  <a:schemeClr val="tx1"/>
                </a:solidFill>
              </a:rPr>
              <a:t>the areas of </a:t>
            </a:r>
            <a:r>
              <a:rPr lang="en-US" sz="2200" dirty="0" smtClean="0">
                <a:solidFill>
                  <a:schemeClr val="tx1"/>
                </a:solidFill>
              </a:rPr>
              <a:t>planning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curriculum, staffing patterns, staff development, and school </a:t>
            </a:r>
            <a:r>
              <a:rPr lang="en-US" sz="2200" dirty="0" smtClean="0">
                <a:solidFill>
                  <a:schemeClr val="tx1"/>
                </a:solidFill>
              </a:rPr>
              <a:t>organization, as well as budgeting.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Committee has a standard format for informing on budget status.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Committee maximizes available resources.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  <a:tabLst>
                <a:tab pos="639763" algn="l"/>
              </a:tabLst>
              <a:defRPr/>
            </a:pPr>
            <a:endParaRPr lang="en-US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901518"/>
              </p:ext>
            </p:extLst>
          </p:nvPr>
        </p:nvGraphicFramePr>
        <p:xfrm>
          <a:off x="88900" y="1314118"/>
          <a:ext cx="8915400" cy="4675520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46755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Never Cut for Cutting’s Sake.  Have a Reason.  Ask the following tough questions about every program under review: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we need this program?  Why?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it fit with the school’s mission, goals, and strategic plan?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we need it in its present form?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it need this much time?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we need to spend this much money on it?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it require this much staff?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it stand alone?  Can it be combined or consolidated with other programs?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this the best we can do or can we do the same thing better, more efficiently?  How?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it duplicated somewhere else (in or out of the school)?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 rtlCol="0" anchor="ctr">
            <a:noAutofit/>
          </a:bodyPr>
          <a:lstStyle/>
          <a:p>
            <a:pPr algn="ctr" defTabSz="914293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(Best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265238"/>
            <a:ext cx="8255000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20"/>
          <p:cNvSpPr txBox="1">
            <a:spLocks/>
          </p:cNvSpPr>
          <p:nvPr/>
        </p:nvSpPr>
        <p:spPr>
          <a:xfrm>
            <a:off x="609600" y="46878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January 28, 2014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Tony D’Angelo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Senior Budget Manager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Budgeting &amp; Financial Planning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adangelo@houstonisd.org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(713) 556-7131</a:t>
            </a: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2041842"/>
            <a:ext cx="7772400" cy="1714725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7200" kern="0" spc="110" dirty="0" smtClean="0"/>
              <a:t>Preliminary Spring Budget Planning</a:t>
            </a:r>
            <a:endParaRPr lang="en-US" sz="72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01/28/2015 &amp; 02/05/2015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Presenter: Budgeting and Financial Planning</a:t>
            </a:r>
            <a:br>
              <a:rPr lang="en-US" sz="1800" i="1" dirty="0" smtClean="0">
                <a:solidFill>
                  <a:srgbClr val="FFFFFF"/>
                </a:solidFill>
              </a:rPr>
            </a:br>
            <a:r>
              <a:rPr lang="en-US" sz="1800" i="1" dirty="0" smtClean="0">
                <a:solidFill>
                  <a:srgbClr val="FFFFFF"/>
                </a:solidFill>
              </a:rPr>
              <a:t>Stephen Moore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Budget Analyst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idx="4294967295"/>
          </p:nvPr>
        </p:nvSpPr>
        <p:spPr>
          <a:xfrm>
            <a:off x="1447800" y="533400"/>
            <a:ext cx="7162800" cy="5562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800" u="sng" dirty="0" smtClean="0"/>
              <a:t>HISD School Budget Analysts</a:t>
            </a:r>
          </a:p>
          <a:p>
            <a:pPr algn="ctr">
              <a:buNone/>
            </a:pPr>
            <a:endParaRPr lang="en-US" dirty="0" smtClean="0"/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r>
              <a:rPr lang="en-US" sz="4000" u="sng" dirty="0" smtClean="0"/>
              <a:t>Elementary Schools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Lessie James – 713-556-6576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Rosa Diaz – 713-556-6577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Dan Nguyen – 713-556-6574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Stephen Moore – 713-556-6575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endParaRPr lang="en-US" sz="4000" dirty="0" smtClean="0"/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r>
              <a:rPr lang="en-US" sz="4000" u="sng" dirty="0" smtClean="0"/>
              <a:t>Middle Schools</a:t>
            </a:r>
            <a:endParaRPr lang="en-US" sz="4000" dirty="0" smtClean="0"/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Cindy Le – 713-556-6578</a:t>
            </a:r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endParaRPr lang="en-US" sz="4000" dirty="0" smtClean="0"/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r>
              <a:rPr lang="en-US" sz="4000" u="sng" dirty="0" smtClean="0"/>
              <a:t>High Schools</a:t>
            </a:r>
            <a:endParaRPr lang="en-US" sz="4000" dirty="0" smtClean="0"/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Ron Parnell – 713-556-8817</a:t>
            </a:r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endParaRPr lang="en-US" sz="4000" dirty="0" smtClean="0"/>
          </a:p>
          <a:p>
            <a:pPr marL="347472" indent="-347472">
              <a:buSzPct val="55000"/>
              <a:buNone/>
              <a:tabLst>
                <a:tab pos="0" algn="l"/>
              </a:tabLst>
            </a:pPr>
            <a:r>
              <a:rPr lang="en-US" sz="4000" u="sng" dirty="0" smtClean="0"/>
              <a:t>Apollo Schools and Contract Charter Schools</a:t>
            </a:r>
          </a:p>
          <a:p>
            <a:pPr marL="347472" indent="-347472"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4000" dirty="0" smtClean="0"/>
              <a:t>Daniel Duong – 713-556-6593</a:t>
            </a:r>
          </a:p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92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88B5C6">
                    <a:lumMod val="75000"/>
                  </a:srgbClr>
                </a:solidFill>
                <a:latin typeface="Impact" pitchFamily="34" charset="0"/>
              </a:rPr>
              <a:t>Expected Outcomes</a:t>
            </a:r>
            <a:endParaRPr lang="en-US" sz="3600" dirty="0">
              <a:solidFill>
                <a:srgbClr val="88B5C6">
                  <a:lumMod val="75000"/>
                </a:srgbClr>
              </a:solidFill>
              <a:effectLst>
                <a:outerShdw blurRad="38100" dist="38100" dir="2700000" algn="tl">
                  <a:prstClr val="black">
                    <a:lumMod val="50000"/>
                    <a:lumOff val="5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371600"/>
            <a:ext cx="73914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SzPct val="55000"/>
              <a:buNone/>
              <a:tabLst>
                <a:tab pos="0" algn="l"/>
              </a:tabLst>
            </a:pPr>
            <a:r>
              <a:rPr lang="en-US" sz="2600" dirty="0"/>
              <a:t>Participants will gain a better understanding of</a:t>
            </a:r>
            <a:r>
              <a:rPr lang="en-US" sz="2600" dirty="0" smtClean="0"/>
              <a:t>:</a:t>
            </a:r>
            <a:endParaRPr lang="en-US" dirty="0" smtClean="0"/>
          </a:p>
          <a:p>
            <a:pPr marL="347472" indent="-347472">
              <a:lnSpc>
                <a:spcPct val="150000"/>
              </a:lnSpc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600" dirty="0" smtClean="0"/>
              <a:t>Budget Timeline </a:t>
            </a:r>
          </a:p>
          <a:p>
            <a:pPr marL="347472" indent="-347472">
              <a:lnSpc>
                <a:spcPct val="150000"/>
              </a:lnSpc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600" dirty="0" smtClean="0"/>
              <a:t>Membership Projection Introduction</a:t>
            </a:r>
          </a:p>
          <a:p>
            <a:pPr marL="347472" indent="-347472">
              <a:lnSpc>
                <a:spcPct val="150000"/>
              </a:lnSpc>
              <a:buSzPct val="55000"/>
              <a:buFont typeface="Wingdings" pitchFamily="2" charset="2"/>
              <a:buChar char="Ø"/>
              <a:tabLst>
                <a:tab pos="0" algn="l"/>
                <a:tab pos="301752" algn="l"/>
                <a:tab pos="310896" algn="l"/>
                <a:tab pos="329184" algn="l"/>
                <a:tab pos="411480" algn="l"/>
                <a:tab pos="603504" algn="l"/>
              </a:tabLst>
            </a:pPr>
            <a:r>
              <a:rPr lang="en-US" sz="2600" dirty="0" smtClean="0"/>
              <a:t>Weighted Funding Formula/School Based Resource Allocation</a:t>
            </a:r>
          </a:p>
          <a:p>
            <a:pPr marL="347472" indent="-347472">
              <a:lnSpc>
                <a:spcPct val="150000"/>
              </a:lnSpc>
              <a:buSzPct val="55000"/>
              <a:buFont typeface="Wingdings" pitchFamily="2" charset="2"/>
              <a:buChar char="Ø"/>
              <a:tabLst>
                <a:tab pos="0" algn="l"/>
                <a:tab pos="301752" algn="l"/>
                <a:tab pos="310896" algn="l"/>
                <a:tab pos="329184" algn="l"/>
                <a:tab pos="411480" algn="l"/>
                <a:tab pos="603504" algn="l"/>
              </a:tabLst>
            </a:pPr>
            <a:r>
              <a:rPr lang="en-US" sz="2600" dirty="0" smtClean="0"/>
              <a:t>Small School Subsidy</a:t>
            </a:r>
          </a:p>
          <a:p>
            <a:pPr marL="347472" indent="-347472">
              <a:lnSpc>
                <a:spcPct val="150000"/>
              </a:lnSpc>
              <a:buSzPct val="55000"/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600" dirty="0" smtClean="0"/>
              <a:t>Categorical Funds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Impact" pitchFamily="34" charset="0"/>
            </a:endParaRPr>
          </a:p>
          <a:p>
            <a:pPr marL="0" lvl="0" indent="0" algn="ctr" defTabSz="8192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400" dirty="0" smtClean="0">
              <a:solidFill>
                <a:schemeClr val="accent3">
                  <a:lumMod val="75000"/>
                </a:schemeClr>
              </a:solidFill>
              <a:latin typeface="Impact" pitchFamily="34" charset="0"/>
            </a:endParaRPr>
          </a:p>
          <a:p>
            <a:pPr marL="0" lvl="0" indent="0" algn="ctr" defTabSz="8192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Impact" pitchFamily="34" charset="0"/>
              </a:rPr>
              <a:t>General Fund</a:t>
            </a:r>
          </a:p>
          <a:p>
            <a:pPr marL="0" indent="0" algn="ctr" defTabSz="8192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Impact" pitchFamily="34" charset="0"/>
              </a:rPr>
              <a:t>Preliminary Budget Process</a:t>
            </a:r>
            <a:endParaRPr lang="en-US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tx1">
                    <a:lumMod val="50000"/>
                    <a:lumOff val="50000"/>
                  </a:schemeClr>
                </a:outerShdw>
              </a:effectLst>
              <a:latin typeface="Impact" pitchFamily="34" charset="0"/>
            </a:endParaRPr>
          </a:p>
          <a:p>
            <a:pPr marL="0" lvl="0" indent="0" algn="ctr" defTabSz="8192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tx1">
                    <a:lumMod val="50000"/>
                    <a:lumOff val="50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will understand how to prepare for the preliminary budget conference by considering staff configurations, monitoring and  assimilating different funding resources, and determining enrollment projections.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1601788" y="1158875"/>
            <a:ext cx="184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5334000" y="962025"/>
            <a:ext cx="1828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428" name="Text Box 76"/>
          <p:cNvSpPr txBox="1">
            <a:spLocks noChangeArrowheads="1"/>
          </p:cNvSpPr>
          <p:nvPr/>
        </p:nvSpPr>
        <p:spPr bwMode="auto">
          <a:xfrm>
            <a:off x="3778250" y="7620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2015-2016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1949450" y="962025"/>
            <a:ext cx="1828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lg"/>
            <a:tailEnd type="none" w="lg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426" name="Text Box 74"/>
          <p:cNvSpPr txBox="1">
            <a:spLocks noChangeArrowheads="1"/>
          </p:cNvSpPr>
          <p:nvPr/>
        </p:nvSpPr>
        <p:spPr bwMode="auto">
          <a:xfrm>
            <a:off x="3200400" y="1143000"/>
            <a:ext cx="1096963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Preliminary Budget Development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5" name="Text Box 73"/>
          <p:cNvSpPr txBox="1">
            <a:spLocks noChangeArrowheads="1"/>
          </p:cNvSpPr>
          <p:nvPr/>
        </p:nvSpPr>
        <p:spPr bwMode="auto">
          <a:xfrm>
            <a:off x="5181600" y="1143000"/>
            <a:ext cx="1096963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Preliminary Budget</a:t>
            </a:r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r>
              <a:rPr lang="en-US" sz="1000" b="1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Load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6400800" y="1143000"/>
            <a:ext cx="1096962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Final Budget </a:t>
            </a:r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r>
              <a:rPr lang="en-US" sz="1000" b="1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Adjustment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2" name="AutoShape 70"/>
          <p:cNvSpPr>
            <a:spLocks noChangeArrowheads="1"/>
          </p:cNvSpPr>
          <p:nvPr/>
        </p:nvSpPr>
        <p:spPr bwMode="auto">
          <a:xfrm>
            <a:off x="3200400" y="1676400"/>
            <a:ext cx="1143000" cy="549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March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2015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0" name="AutoShape 68"/>
          <p:cNvSpPr>
            <a:spLocks noChangeArrowheads="1"/>
          </p:cNvSpPr>
          <p:nvPr/>
        </p:nvSpPr>
        <p:spPr bwMode="auto">
          <a:xfrm>
            <a:off x="5181600" y="1676400"/>
            <a:ext cx="1096963" cy="549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July  </a:t>
            </a:r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2015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1" name="AutoShape 69"/>
          <p:cNvSpPr>
            <a:spLocks noChangeArrowheads="1"/>
          </p:cNvSpPr>
          <p:nvPr/>
        </p:nvSpPr>
        <p:spPr bwMode="auto">
          <a:xfrm>
            <a:off x="6400800" y="1676400"/>
            <a:ext cx="1096963" cy="549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Nov.   </a:t>
            </a:r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2015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0" y="166688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r"/>
                <a:tab pos="2743200" algn="ctr"/>
                <a:tab pos="5486400" algn="r"/>
              </a:tabLst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tabLst>
                <a:tab pos="457200" algn="r"/>
                <a:tab pos="2743200" algn="ctr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34" name="Rectangle 82"/>
          <p:cNvSpPr>
            <a:spLocks noChangeArrowheads="1"/>
          </p:cNvSpPr>
          <p:nvPr/>
        </p:nvSpPr>
        <p:spPr bwMode="auto">
          <a:xfrm>
            <a:off x="1601788" y="1241425"/>
            <a:ext cx="184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438" name="Rectangle 86"/>
          <p:cNvSpPr>
            <a:spLocks noChangeArrowheads="1"/>
          </p:cNvSpPr>
          <p:nvPr/>
        </p:nvSpPr>
        <p:spPr bwMode="auto">
          <a:xfrm>
            <a:off x="0" y="248233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February 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	- 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Membership Projection</a:t>
            </a:r>
          </a:p>
          <a:p>
            <a:pPr indent="914400">
              <a:tabLst>
                <a:tab pos="2743200" algn="l"/>
              </a:tabLst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March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- Preliminary Budget Development</a:t>
            </a:r>
          </a:p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	- Use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rojected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embership</a:t>
            </a:r>
          </a:p>
          <a:p>
            <a:pPr indent="914400">
              <a:tabLst>
                <a:tab pos="2743200" algn="l"/>
              </a:tabLst>
            </a:pPr>
            <a:endParaRPr lang="en-US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March 23rd 	- Preliminary Budget Conferences </a:t>
            </a:r>
          </a:p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- April 8th	  with Budget Analyst and HR</a:t>
            </a:r>
          </a:p>
          <a:p>
            <a:pPr indent="914400">
              <a:tabLst>
                <a:tab pos="2743200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indent="914400">
              <a:tabLst>
                <a:tab pos="2743200" algn="l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July </a:t>
            </a:r>
            <a:r>
              <a:rPr lang="en-US" sz="2000" dirty="0">
                <a:solidFill>
                  <a:prstClr val="black"/>
                </a:solidFill>
              </a:rPr>
              <a:t>	- Preliminary Budget Load</a:t>
            </a:r>
          </a:p>
          <a:p>
            <a:pPr indent="914400">
              <a:tabLst>
                <a:tab pos="2743200" algn="l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indent="914400">
              <a:tabLst>
                <a:tab pos="27432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November 	- Final Budget Adjustment</a:t>
            </a:r>
          </a:p>
          <a:p>
            <a:pPr indent="914400">
              <a:tabLst>
                <a:tab pos="2743200" algn="l"/>
              </a:tabLst>
            </a:pPr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- </a:t>
            </a:r>
            <a:r>
              <a:rPr lang="en-US" sz="2000" dirty="0">
                <a:solidFill>
                  <a:prstClr val="black"/>
                </a:solidFill>
              </a:rPr>
              <a:t>Use PEIMS </a:t>
            </a:r>
            <a:r>
              <a:rPr lang="en-US" sz="2000" dirty="0" smtClean="0">
                <a:solidFill>
                  <a:prstClr val="black"/>
                </a:solidFill>
              </a:rPr>
              <a:t>Snap </a:t>
            </a:r>
            <a:r>
              <a:rPr lang="en-US" sz="2000" dirty="0">
                <a:solidFill>
                  <a:prstClr val="black"/>
                </a:solidFill>
              </a:rPr>
              <a:t>S</a:t>
            </a:r>
            <a:r>
              <a:rPr lang="en-US" sz="2000" dirty="0" smtClean="0">
                <a:solidFill>
                  <a:prstClr val="black"/>
                </a:solidFill>
              </a:rPr>
              <a:t>hot 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ata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0446" name="Rectangle 94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7924800" cy="4873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Impact" pitchFamily="34" charset="0"/>
              </a:rPr>
              <a:t>                          </a:t>
            </a:r>
            <a:r>
              <a:rPr lang="en-US" sz="4000" dirty="0" smtClean="0">
                <a:latin typeface="Impact" pitchFamily="34" charset="0"/>
              </a:rPr>
              <a:t>BUDGET </a:t>
            </a:r>
            <a:r>
              <a:rPr lang="en-US" sz="4000" dirty="0">
                <a:latin typeface="Impact" pitchFamily="34" charset="0"/>
              </a:rPr>
              <a:t>TIMELINE</a:t>
            </a:r>
            <a:endParaRPr lang="en-US" sz="4000" dirty="0"/>
          </a:p>
        </p:txBody>
      </p: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1905000" y="1143000"/>
            <a:ext cx="1096963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Membership Projection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AutoShape 70"/>
          <p:cNvSpPr>
            <a:spLocks noChangeArrowheads="1"/>
          </p:cNvSpPr>
          <p:nvPr/>
        </p:nvSpPr>
        <p:spPr bwMode="auto">
          <a:xfrm>
            <a:off x="1905000" y="1676400"/>
            <a:ext cx="1143000" cy="549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Feb.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monospaced for SAP" pitchFamily="49" charset="0"/>
                <a:cs typeface="Times New Roman" pitchFamily="18" charset="0"/>
              </a:rPr>
              <a:t>2015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19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Impact" pitchFamily="34" charset="0"/>
              </a:rPr>
              <a:t>Preliminary Budget and Membership </a:t>
            </a:r>
            <a:r>
              <a:rPr lang="en-US" sz="3600" dirty="0">
                <a:latin typeface="Impact" pitchFamily="34" charset="0"/>
              </a:rPr>
              <a:t>Projection </a:t>
            </a:r>
            <a:r>
              <a:rPr lang="en-US" sz="3600" dirty="0" smtClean="0">
                <a:latin typeface="Impact" pitchFamily="34" charset="0"/>
              </a:rPr>
              <a:t>(Intro)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preliminary budget begins with schools projecting membership for the upcoming year. Projection is based on </a:t>
            </a:r>
            <a:r>
              <a:rPr lang="en-US" sz="2400" dirty="0" smtClean="0">
                <a:solidFill>
                  <a:schemeClr val="tx1"/>
                </a:solidFill>
              </a:rPr>
              <a:t>the continuing trends and </a:t>
            </a:r>
            <a:r>
              <a:rPr lang="en-US" sz="2400" dirty="0">
                <a:solidFill>
                  <a:schemeClr val="tx1"/>
                </a:solidFill>
              </a:rPr>
              <a:t>unique circumstances that impact </a:t>
            </a:r>
            <a:r>
              <a:rPr lang="en-US" sz="2400" dirty="0" smtClean="0">
                <a:solidFill>
                  <a:schemeClr val="tx1"/>
                </a:solidFill>
              </a:rPr>
              <a:t>membership </a:t>
            </a:r>
            <a:r>
              <a:rPr lang="en-US" sz="2400" dirty="0">
                <a:solidFill>
                  <a:schemeClr val="tx1"/>
                </a:solidFill>
              </a:rPr>
              <a:t>within the </a:t>
            </a:r>
            <a:r>
              <a:rPr lang="en-US" sz="2400" dirty="0" smtClean="0">
                <a:solidFill>
                  <a:schemeClr val="tx1"/>
                </a:solidFill>
              </a:rPr>
              <a:t>schools’ </a:t>
            </a:r>
            <a:r>
              <a:rPr lang="en-US" sz="2400" dirty="0">
                <a:solidFill>
                  <a:schemeClr val="tx1"/>
                </a:solidFill>
              </a:rPr>
              <a:t>boundaries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SzPct val="7500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chief school officers or designees review </a:t>
            </a:r>
            <a:r>
              <a:rPr lang="en-US" sz="2400" dirty="0">
                <a:solidFill>
                  <a:schemeClr val="tx1"/>
                </a:solidFill>
              </a:rPr>
              <a:t>and approve schools’ projections.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SzPct val="7500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preliminary budget calculation uses projected </a:t>
            </a:r>
            <a:r>
              <a:rPr lang="en-US" sz="2400" dirty="0" smtClean="0">
                <a:solidFill>
                  <a:schemeClr val="tx1"/>
                </a:solidFill>
              </a:rPr>
              <a:t>membership </a:t>
            </a:r>
            <a:r>
              <a:rPr lang="en-US" sz="2400" dirty="0">
                <a:solidFill>
                  <a:schemeClr val="tx1"/>
                </a:solidFill>
              </a:rPr>
              <a:t>with Special Population </a:t>
            </a:r>
            <a:r>
              <a:rPr lang="en-US" sz="2400" dirty="0" smtClean="0">
                <a:solidFill>
                  <a:schemeClr val="tx1"/>
                </a:solidFill>
              </a:rPr>
              <a:t>data extrapolated from prior year’s %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the ADA</a:t>
            </a:r>
            <a:r>
              <a:rPr lang="en-US" sz="2400" dirty="0">
                <a:solidFill>
                  <a:schemeClr val="tx1"/>
                </a:solidFill>
              </a:rPr>
              <a:t>% from the prior year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5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Membership Projection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605479"/>
              </p:ext>
            </p:extLst>
          </p:nvPr>
        </p:nvGraphicFramePr>
        <p:xfrm>
          <a:off x="960438" y="1600200"/>
          <a:ext cx="7223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4" imgW="8543841" imgH="5353132" progId="Excel.Sheet.12">
                  <p:embed/>
                </p:oleObj>
              </mc:Choice>
              <mc:Fallback>
                <p:oleObj name="Worksheet" r:id="rId4" imgW="8543841" imgH="53531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438" y="1600200"/>
                        <a:ext cx="722312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1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09800"/>
            <a:ext cx="7391400" cy="2819400"/>
          </a:xfrm>
        </p:spPr>
        <p:txBody>
          <a:bodyPr/>
          <a:lstStyle/>
          <a:p>
            <a:r>
              <a:rPr lang="en-US" sz="3600" b="1" dirty="0">
                <a:latin typeface="Impact" pitchFamily="34" charset="0"/>
              </a:rPr>
              <a:t>WEIGHTED STUDENT FUNDING FORMULA </a:t>
            </a:r>
            <a:r>
              <a:rPr lang="en-US" sz="3600" b="1" dirty="0" smtClean="0">
                <a:latin typeface="Impact" pitchFamily="34" charset="0"/>
              </a:rPr>
              <a:t/>
            </a:r>
            <a:br>
              <a:rPr lang="en-US" sz="3600" b="1" dirty="0" smtClean="0">
                <a:latin typeface="Impact" pitchFamily="34" charset="0"/>
              </a:rPr>
            </a:br>
            <a:r>
              <a:rPr lang="en-US" sz="3600" b="1" dirty="0" smtClean="0">
                <a:latin typeface="Impact" pitchFamily="34" charset="0"/>
              </a:rPr>
              <a:t> </a:t>
            </a:r>
            <a:r>
              <a:rPr lang="en-US" sz="3600" b="1" dirty="0">
                <a:latin typeface="Impact" pitchFamily="34" charset="0"/>
              </a:rPr>
              <a:t/>
            </a:r>
            <a:br>
              <a:rPr lang="en-US" sz="3600" b="1" dirty="0">
                <a:latin typeface="Impact" pitchFamily="34" charset="0"/>
              </a:rPr>
            </a:br>
            <a:r>
              <a:rPr lang="en-US" sz="3600" b="1" dirty="0">
                <a:latin typeface="Impact" pitchFamily="34" charset="0"/>
              </a:rPr>
              <a:t>SCHOOL-BASED RESOURCE ALLOCATION </a:t>
            </a:r>
            <a:r>
              <a:rPr lang="en-US" sz="3500" b="1" dirty="0"/>
              <a:t/>
            </a:r>
            <a:br>
              <a:rPr lang="en-US" sz="3500" b="1" dirty="0"/>
            </a:br>
            <a:endParaRPr lang="en-US" sz="3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Impact" pitchFamily="34" charset="0"/>
              </a:rPr>
              <a:t>Funding Variables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848600" cy="51816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P-K are funded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50% (since the state considers EE and P-K half-day programs).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Percent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Students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Free/Reduced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Lunch, At-Risk,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GT,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CATE, Bilingual/ESL, Homeless and Refugee.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weighted student funding formula is used to generate additional funding for schools with special population students.</a:t>
            </a:r>
          </a:p>
          <a:p>
            <a:pPr>
              <a:buClr>
                <a:srgbClr val="99CCFF"/>
              </a:buClr>
              <a:buSzPct val="75000"/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176" y="360169"/>
            <a:ext cx="8229600" cy="715962"/>
          </a:xfrm>
        </p:spPr>
        <p:txBody>
          <a:bodyPr/>
          <a:lstStyle/>
          <a:p>
            <a:pPr algn="ctr"/>
            <a:r>
              <a:rPr lang="en-US" sz="3600" dirty="0">
                <a:latin typeface="Impact" pitchFamily="34" charset="0"/>
              </a:rPr>
              <a:t>Funding Weights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96008"/>
            <a:ext cx="8229600" cy="5486400"/>
          </a:xfrm>
        </p:spPr>
        <p:txBody>
          <a:bodyPr>
            <a:normAutofit fontScale="25000" lnSpcReduction="20000"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 smtClean="0">
                <a:solidFill>
                  <a:schemeClr val="tx1"/>
                </a:solidFill>
              </a:rPr>
              <a:t>Funding weights are provided to help offset the increased costs to educate students counted as special population units.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 smtClean="0">
                <a:solidFill>
                  <a:schemeClr val="tx1"/>
                </a:solidFill>
              </a:rPr>
              <a:t>The funding weights used by HISD closely mirrors state funding.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US" sz="8800" dirty="0" smtClean="0">
              <a:solidFill>
                <a:schemeClr val="tx1"/>
              </a:solidFill>
            </a:endParaRPr>
          </a:p>
          <a:p>
            <a:pPr>
              <a:buSzPct val="75000"/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     </a:t>
            </a:r>
            <a:r>
              <a:rPr lang="en-US" sz="8800" u="sng" dirty="0" smtClean="0">
                <a:solidFill>
                  <a:schemeClr val="tx1"/>
                </a:solidFill>
              </a:rPr>
              <a:t>Funding Weights: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 smtClean="0">
                <a:solidFill>
                  <a:schemeClr val="tx1"/>
                </a:solidFill>
              </a:rPr>
              <a:t>State </a:t>
            </a:r>
            <a:r>
              <a:rPr lang="en-US" sz="8800" dirty="0">
                <a:solidFill>
                  <a:schemeClr val="tx1"/>
                </a:solidFill>
              </a:rPr>
              <a:t>Compensatory Education </a:t>
            </a:r>
            <a:r>
              <a:rPr lang="en-US" sz="8800" dirty="0" smtClean="0">
                <a:solidFill>
                  <a:schemeClr val="tx1"/>
                </a:solidFill>
              </a:rPr>
              <a:t>Weight </a:t>
            </a:r>
            <a:r>
              <a:rPr lang="en-US" sz="8800" dirty="0">
                <a:solidFill>
                  <a:schemeClr val="tx1"/>
                </a:solidFill>
              </a:rPr>
              <a:t>is  </a:t>
            </a:r>
            <a:r>
              <a:rPr lang="en-US" sz="8800" dirty="0" smtClean="0">
                <a:solidFill>
                  <a:schemeClr val="tx1"/>
                </a:solidFill>
              </a:rPr>
              <a:t>0.15 (At-Risk and Free/Reduced Lunch)</a:t>
            </a:r>
            <a:endParaRPr lang="en-US" sz="88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>
                <a:solidFill>
                  <a:schemeClr val="tx1"/>
                </a:solidFill>
              </a:rPr>
              <a:t>Gifted and Talented Weight is  0.12 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>
                <a:solidFill>
                  <a:schemeClr val="tx1"/>
                </a:solidFill>
              </a:rPr>
              <a:t>Special Education </a:t>
            </a:r>
            <a:r>
              <a:rPr lang="en-US" sz="8800" dirty="0" smtClean="0">
                <a:solidFill>
                  <a:schemeClr val="tx1"/>
                </a:solidFill>
              </a:rPr>
              <a:t>Weight is </a:t>
            </a:r>
            <a:r>
              <a:rPr lang="en-US" sz="8800" dirty="0">
                <a:solidFill>
                  <a:schemeClr val="tx1"/>
                </a:solidFill>
              </a:rPr>
              <a:t>0.15 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>
                <a:solidFill>
                  <a:schemeClr val="tx1"/>
                </a:solidFill>
              </a:rPr>
              <a:t>CATE Weight is  0.35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>
                <a:solidFill>
                  <a:schemeClr val="tx1"/>
                </a:solidFill>
              </a:rPr>
              <a:t>Bilingual Weight is </a:t>
            </a:r>
            <a:r>
              <a:rPr lang="en-US" sz="8800" dirty="0" smtClean="0">
                <a:solidFill>
                  <a:schemeClr val="tx1"/>
                </a:solidFill>
              </a:rPr>
              <a:t>0.10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 smtClean="0">
                <a:solidFill>
                  <a:schemeClr val="tx1"/>
                </a:solidFill>
              </a:rPr>
              <a:t>Homeless Weight is 0.05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8800" dirty="0" smtClean="0">
                <a:solidFill>
                  <a:schemeClr val="tx1"/>
                </a:solidFill>
              </a:rPr>
              <a:t>Refugee Weight is 0.05</a:t>
            </a:r>
            <a:endParaRPr lang="en-US" sz="8800" dirty="0">
              <a:solidFill>
                <a:schemeClr val="tx1"/>
              </a:solidFill>
            </a:endParaRPr>
          </a:p>
          <a:p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85800" y="5651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700" dirty="0">
                <a:solidFill>
                  <a:srgbClr val="67A2B9"/>
                </a:solidFill>
              </a:rPr>
              <a:t> </a:t>
            </a:r>
            <a:endParaRPr lang="en-US" sz="3500" dirty="0">
              <a:solidFill>
                <a:srgbClr val="67A2B9"/>
              </a:solidFill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Juan Garza is an </a:t>
            </a:r>
            <a:r>
              <a:rPr lang="en-US" dirty="0" smtClean="0">
                <a:solidFill>
                  <a:prstClr val="black"/>
                </a:solidFill>
              </a:rPr>
              <a:t>5th </a:t>
            </a:r>
            <a:r>
              <a:rPr lang="en-US" dirty="0">
                <a:solidFill>
                  <a:prstClr val="black"/>
                </a:solidFill>
              </a:rPr>
              <a:t>grade GT student who </a:t>
            </a:r>
            <a:r>
              <a:rPr lang="en-US" dirty="0" smtClean="0">
                <a:solidFill>
                  <a:prstClr val="black"/>
                </a:solidFill>
              </a:rPr>
              <a:t>receives Bilingual service </a:t>
            </a:r>
            <a:r>
              <a:rPr lang="en-US" dirty="0">
                <a:solidFill>
                  <a:prstClr val="black"/>
                </a:solidFill>
              </a:rPr>
              <a:t>and qualifies for </a:t>
            </a:r>
            <a:r>
              <a:rPr lang="en-US" dirty="0" smtClean="0">
                <a:solidFill>
                  <a:prstClr val="black"/>
                </a:solidFill>
              </a:rPr>
              <a:t>the Free/Reduced </a:t>
            </a:r>
            <a:r>
              <a:rPr lang="en-US" dirty="0">
                <a:solidFill>
                  <a:prstClr val="black"/>
                </a:solidFill>
              </a:rPr>
              <a:t>Lunch </a:t>
            </a:r>
            <a:r>
              <a:rPr lang="en-US" dirty="0" smtClean="0">
                <a:solidFill>
                  <a:prstClr val="black"/>
                </a:solidFill>
              </a:rPr>
              <a:t>Program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GT </a:t>
            </a:r>
            <a:r>
              <a:rPr lang="en-US" dirty="0" smtClean="0">
                <a:solidFill>
                  <a:prstClr val="black"/>
                </a:solidFill>
              </a:rPr>
              <a:t>weight </a:t>
            </a:r>
            <a:r>
              <a:rPr lang="en-US" dirty="0">
                <a:solidFill>
                  <a:prstClr val="black"/>
                </a:solidFill>
              </a:rPr>
              <a:t>is 0.12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Bilingual/ESL </a:t>
            </a:r>
            <a:r>
              <a:rPr lang="en-US" dirty="0" smtClean="0">
                <a:solidFill>
                  <a:prstClr val="black"/>
                </a:solidFill>
              </a:rPr>
              <a:t>weight </a:t>
            </a:r>
            <a:r>
              <a:rPr lang="en-US" dirty="0">
                <a:solidFill>
                  <a:prstClr val="black"/>
                </a:solidFill>
              </a:rPr>
              <a:t>is 0.10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Free/Reduced Lunch </a:t>
            </a:r>
            <a:r>
              <a:rPr lang="en-US" dirty="0" smtClean="0">
                <a:solidFill>
                  <a:prstClr val="black"/>
                </a:solidFill>
              </a:rPr>
              <a:t>weight </a:t>
            </a:r>
            <a:r>
              <a:rPr lang="en-US" dirty="0">
                <a:solidFill>
                  <a:prstClr val="black"/>
                </a:solidFill>
              </a:rPr>
              <a:t>is </a:t>
            </a:r>
            <a:r>
              <a:rPr lang="en-US" dirty="0" smtClean="0">
                <a:solidFill>
                  <a:prstClr val="black"/>
                </a:solidFill>
              </a:rPr>
              <a:t>0.075</a:t>
            </a:r>
          </a:p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</a:rPr>
              <a:t>Accurate Chancery Input Required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8229600" cy="203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743200" algn="l"/>
                <a:tab pos="3543300" algn="l"/>
                <a:tab pos="4572000" algn="l"/>
              </a:tabLst>
            </a:pPr>
            <a:r>
              <a:rPr lang="en-US" b="1" dirty="0" smtClean="0">
                <a:solidFill>
                  <a:prstClr val="black"/>
                </a:solidFill>
              </a:rPr>
              <a:t>Juan Garza (@100% attendance) 1.0 	Grade </a:t>
            </a:r>
            <a:r>
              <a:rPr lang="en-US" b="1" dirty="0">
                <a:solidFill>
                  <a:prstClr val="black"/>
                </a:solidFill>
              </a:rPr>
              <a:t>Level Unit</a:t>
            </a:r>
          </a:p>
          <a:p>
            <a:pPr>
              <a:spcBef>
                <a:spcPct val="50000"/>
              </a:spcBef>
              <a:tabLst>
                <a:tab pos="2743200" algn="l"/>
                <a:tab pos="3543300" algn="l"/>
                <a:tab pos="4572000" algn="l"/>
              </a:tabLst>
            </a:pPr>
            <a:r>
              <a:rPr lang="en-US" b="1" dirty="0">
                <a:solidFill>
                  <a:prstClr val="black"/>
                </a:solidFill>
              </a:rPr>
              <a:t>GT	+	.12	GT Unit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tabLst>
                <a:tab pos="2743200" algn="l"/>
                <a:tab pos="3543300" algn="l"/>
                <a:tab pos="4572000" algn="l"/>
              </a:tabLst>
            </a:pPr>
            <a:r>
              <a:rPr lang="en-US" b="1" dirty="0">
                <a:solidFill>
                  <a:prstClr val="black"/>
                </a:solidFill>
              </a:rPr>
              <a:t>Bilingual/ESL	+	.10	Bilingual/ESL Unit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tabLst>
                <a:tab pos="2743200" algn="l"/>
                <a:tab pos="3543300" algn="l"/>
                <a:tab pos="4572000" algn="l"/>
              </a:tabLst>
            </a:pPr>
            <a:r>
              <a:rPr lang="en-US" b="1" dirty="0" smtClean="0">
                <a:solidFill>
                  <a:prstClr val="black"/>
                </a:solidFill>
              </a:rPr>
              <a:t>Free/Reduced Lunch	+	</a:t>
            </a:r>
            <a:r>
              <a:rPr lang="en-US" b="1" u="sng" dirty="0" smtClean="0">
                <a:solidFill>
                  <a:prstClr val="black"/>
                </a:solidFill>
              </a:rPr>
              <a:t>.075</a:t>
            </a:r>
            <a:r>
              <a:rPr lang="en-US" b="1" dirty="0" smtClean="0">
                <a:solidFill>
                  <a:prstClr val="black"/>
                </a:solidFill>
              </a:rPr>
              <a:t>	Free/Reduced Lunch Unit</a:t>
            </a:r>
          </a:p>
          <a:p>
            <a:pPr>
              <a:spcBef>
                <a:spcPct val="50000"/>
              </a:spcBef>
              <a:tabLst>
                <a:tab pos="2743200" algn="l"/>
                <a:tab pos="3543300" algn="l"/>
                <a:tab pos="4572000" algn="l"/>
              </a:tabLst>
            </a:pP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b="1" dirty="0" smtClean="0">
                <a:solidFill>
                  <a:prstClr val="black"/>
                </a:solidFill>
              </a:rPr>
              <a:t>1.29</a:t>
            </a:r>
            <a:r>
              <a:rPr lang="en-US" b="1" dirty="0">
                <a:solidFill>
                  <a:prstClr val="black"/>
                </a:solidFill>
              </a:rPr>
              <a:t>	Total Refined </a:t>
            </a:r>
            <a:r>
              <a:rPr lang="en-US" b="1" dirty="0" smtClean="0">
                <a:solidFill>
                  <a:prstClr val="black"/>
                </a:solidFill>
              </a:rPr>
              <a:t>Units = More $$$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239000" cy="10509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Example of Special Population Wt. 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Impact" pitchFamily="34" charset="0"/>
              </a:rPr>
              <a:t>Per Unit Allocation (PUA)</a:t>
            </a:r>
            <a:r>
              <a:rPr lang="en-US" sz="3200" dirty="0">
                <a:latin typeface="Impact" pitchFamily="34" charset="0"/>
              </a:rPr>
              <a:t/>
            </a:r>
            <a:br>
              <a:rPr lang="en-US" sz="3200" dirty="0">
                <a:latin typeface="Impact" pitchFamily="34" charset="0"/>
              </a:rPr>
            </a:br>
            <a:r>
              <a:rPr lang="en-US" sz="2000" dirty="0">
                <a:latin typeface="Impact" pitchFamily="34" charset="0"/>
              </a:rPr>
              <a:t>(PUA in illustration from </a:t>
            </a:r>
            <a:r>
              <a:rPr lang="en-US" sz="2000" dirty="0" smtClean="0">
                <a:latin typeface="Impact" pitchFamily="34" charset="0"/>
              </a:rPr>
              <a:t>2014-2015 </a:t>
            </a:r>
            <a:r>
              <a:rPr lang="en-US" sz="2000" dirty="0">
                <a:latin typeface="Impact" pitchFamily="34" charset="0"/>
              </a:rPr>
              <a:t>fiscal year)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dirty="0"/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r>
              <a:rPr lang="en-US" dirty="0"/>
              <a:t>	</a:t>
            </a:r>
            <a:r>
              <a:rPr lang="en-US" sz="3000" dirty="0">
                <a:solidFill>
                  <a:schemeClr val="tx1"/>
                </a:solidFill>
              </a:rPr>
              <a:t>Elementary School 	</a:t>
            </a:r>
            <a:r>
              <a:rPr lang="en-US" sz="3000" dirty="0" smtClean="0">
                <a:solidFill>
                  <a:schemeClr val="tx1"/>
                </a:solidFill>
              </a:rPr>
              <a:t> $3,470</a:t>
            </a: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sz="3000" dirty="0">
              <a:solidFill>
                <a:schemeClr val="tx1"/>
              </a:solidFill>
            </a:endParaRP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r>
              <a:rPr lang="en-US" sz="3000" dirty="0">
                <a:solidFill>
                  <a:schemeClr val="tx1"/>
                </a:solidFill>
              </a:rPr>
              <a:t>	Middle School  	</a:t>
            </a:r>
            <a:r>
              <a:rPr lang="en-US" sz="3000" dirty="0" smtClean="0">
                <a:solidFill>
                  <a:schemeClr val="tx1"/>
                </a:solidFill>
              </a:rPr>
              <a:t> $3,495</a:t>
            </a: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sz="3000" dirty="0">
              <a:solidFill>
                <a:schemeClr val="tx1"/>
              </a:solidFill>
            </a:endParaRP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r>
              <a:rPr lang="en-US" sz="3000" dirty="0">
                <a:solidFill>
                  <a:schemeClr val="tx1"/>
                </a:solidFill>
              </a:rPr>
              <a:t>	High School 	 </a:t>
            </a:r>
            <a:r>
              <a:rPr lang="en-US" sz="3000" dirty="0" smtClean="0">
                <a:solidFill>
                  <a:schemeClr val="tx1"/>
                </a:solidFill>
              </a:rPr>
              <a:t> $3,459 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r>
              <a:rPr lang="en-US" sz="30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plus </a:t>
            </a:r>
            <a:r>
              <a:rPr lang="en-US" sz="2400" dirty="0" smtClean="0">
                <a:solidFill>
                  <a:schemeClr val="tx1"/>
                </a:solidFill>
              </a:rPr>
              <a:t>$162 State </a:t>
            </a:r>
            <a:r>
              <a:rPr lang="en-US" sz="2400" dirty="0">
                <a:solidFill>
                  <a:schemeClr val="tx1"/>
                </a:solidFill>
              </a:rPr>
              <a:t>High School </a:t>
            </a:r>
            <a:r>
              <a:rPr lang="en-US" sz="2400" dirty="0" smtClean="0">
                <a:solidFill>
                  <a:schemeClr val="tx1"/>
                </a:solidFill>
              </a:rPr>
              <a:t>Allotment)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dirty="0"/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Impact" pitchFamily="34" charset="0"/>
              </a:rPr>
              <a:t>Resource Allocation Summary Handout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dirty="0"/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r>
              <a:rPr lang="en-US" dirty="0"/>
              <a:t>	</a:t>
            </a:r>
            <a:r>
              <a:rPr lang="en-US" dirty="0" smtClean="0"/>
              <a:t>Please Refer to Resource Allocation Summary Handout in your Package.</a:t>
            </a:r>
            <a:endParaRPr lang="en-US" dirty="0"/>
          </a:p>
          <a:p>
            <a:pPr>
              <a:buSzTx/>
              <a:buFont typeface="Wingdings" pitchFamily="2" charset="2"/>
              <a:buNone/>
              <a:tabLst>
                <a:tab pos="5943600" algn="r"/>
              </a:tabLs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11382"/>
            <a:ext cx="9144000" cy="5181600"/>
          </a:xfrm>
          <a:noFill/>
          <a:ln/>
        </p:spPr>
      </p:pic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GRADE LEVEL </a:t>
            </a:r>
            <a:r>
              <a:rPr lang="en-US" sz="3600" dirty="0" smtClean="0">
                <a:latin typeface="Impact" pitchFamily="34" charset="0"/>
              </a:rPr>
              <a:t>UNITS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7620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1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425303"/>
            <a:ext cx="1371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Membership</a:t>
            </a:r>
            <a:endParaRPr lang="en-US" sz="1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provide feedback for each presenter following their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838200"/>
          </a:xfrm>
        </p:spPr>
        <p:txBody>
          <a:bodyPr/>
          <a:lstStyle/>
          <a:p>
            <a:pPr algn="ctr"/>
            <a:r>
              <a:rPr lang="en-US" sz="3600" dirty="0" smtClean="0">
                <a:latin typeface="Impact" pitchFamily="34" charset="0"/>
              </a:rPr>
              <a:t>SPECIAL </a:t>
            </a:r>
            <a:r>
              <a:rPr lang="en-US" sz="3600" dirty="0">
                <a:latin typeface="Impact" pitchFamily="34" charset="0"/>
              </a:rPr>
              <a:t>POPULATION UNITS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73125" y="1143000"/>
            <a:ext cx="7377113" cy="4768851"/>
            <a:chOff x="646" y="1008"/>
            <a:chExt cx="4647" cy="3004"/>
          </a:xfrm>
        </p:grpSpPr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1152" y="1632"/>
              <a:ext cx="18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FREE/RED. LUNCH UNITS - 50%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129" y="1014"/>
              <a:ext cx="4100" cy="15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104" y="3840"/>
              <a:ext cx="4100" cy="17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168" y="1200"/>
              <a:ext cx="5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 Student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Count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840" y="1248"/>
              <a:ext cx="15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Wt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840" y="1392"/>
              <a:ext cx="192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4512" y="1248"/>
              <a:ext cx="7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Refined Units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512" y="1392"/>
              <a:ext cx="76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646" y="147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152" y="1488"/>
              <a:ext cx="18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STATE COMPENSATORY EDUC -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3312" y="1632"/>
              <a:ext cx="2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120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3696" y="1632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3840" y="1632"/>
              <a:ext cx="27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7.5%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4320" y="1632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4704" y="1632"/>
              <a:ext cx="3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 9.00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152" y="1776"/>
              <a:ext cx="120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AT-RISK UNITS - 50%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3312" y="1776"/>
              <a:ext cx="2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130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3696" y="1776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3840" y="1776"/>
              <a:ext cx="27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7.5%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4320" y="1776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4704" y="1776"/>
              <a:ext cx="3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 9.75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1152" y="2064"/>
              <a:ext cx="15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SPECIAL EDUCTION UNITS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3360" y="2064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20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696" y="2064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840" y="2064"/>
              <a:ext cx="24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15%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4320" y="2064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4704" y="2064"/>
              <a:ext cx="3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 3.00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1152" y="2352"/>
              <a:ext cx="160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GIFTED &amp; TALENTED UNITS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3360" y="2352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47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696" y="2352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3840" y="2352"/>
              <a:ext cx="24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12%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320" y="2352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752" y="2352"/>
              <a:ext cx="3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5.64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1152" y="2592"/>
              <a:ext cx="20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CATE UNITS (FTE); based on Basic Contact Hours by course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3408" y="2592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3696" y="2592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840" y="2592"/>
              <a:ext cx="24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35%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4320" y="2592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4752" y="2592"/>
              <a:ext cx="2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0.00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1152" y="2928"/>
              <a:ext cx="6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ELL UNITS 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1776" y="2928"/>
              <a:ext cx="12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(Bil/ESL identified  &amp; Served)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976" y="2880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    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3312" y="2880"/>
              <a:ext cx="2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200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3696" y="2880"/>
              <a:ext cx="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X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3840" y="2880"/>
              <a:ext cx="24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smtClean="0">
                  <a:solidFill>
                    <a:srgbClr val="000000"/>
                  </a:solidFill>
                </a:rPr>
                <a:t>10%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4320" y="2880"/>
              <a:ext cx="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=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4704" y="2880"/>
              <a:ext cx="30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20.00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1152" y="3840"/>
              <a:ext cx="16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TOTAL SPECIAL POP UNITS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4752" y="3840"/>
              <a:ext cx="30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48.39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2532" y="1035"/>
              <a:ext cx="173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</a:rPr>
                <a:t>SPECIAL POPULATION UNITS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>
              <a:off x="1125" y="1008"/>
              <a:ext cx="1" cy="1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1125" y="1008"/>
              <a:ext cx="8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5223" y="1019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5223" y="1019"/>
              <a:ext cx="9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1104" y="3840"/>
              <a:ext cx="2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5184" y="3840"/>
              <a:ext cx="2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4" name="Line 108"/>
            <p:cNvSpPr>
              <a:spLocks noChangeShapeType="1"/>
            </p:cNvSpPr>
            <p:nvPr/>
          </p:nvSpPr>
          <p:spPr bwMode="auto">
            <a:xfrm>
              <a:off x="1133" y="1008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1133" y="1008"/>
              <a:ext cx="4099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6" name="Line 110"/>
            <p:cNvSpPr>
              <a:spLocks noChangeShapeType="1"/>
            </p:cNvSpPr>
            <p:nvPr/>
          </p:nvSpPr>
          <p:spPr bwMode="auto">
            <a:xfrm>
              <a:off x="1133" y="1161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1133" y="1161"/>
              <a:ext cx="4099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2" name="Line 136"/>
            <p:cNvSpPr>
              <a:spLocks noChangeShapeType="1"/>
            </p:cNvSpPr>
            <p:nvPr/>
          </p:nvSpPr>
          <p:spPr bwMode="auto">
            <a:xfrm>
              <a:off x="1104" y="3840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1104" y="3840"/>
              <a:ext cx="4099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4" name="Line 138"/>
            <p:cNvSpPr>
              <a:spLocks noChangeShapeType="1"/>
            </p:cNvSpPr>
            <p:nvPr/>
          </p:nvSpPr>
          <p:spPr bwMode="auto">
            <a:xfrm>
              <a:off x="1104" y="3984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1104" y="3984"/>
              <a:ext cx="4099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762000" y="20574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2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62000" y="28194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3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000" y="32766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4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62000" y="37338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5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2000" y="41910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6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62000" y="46482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7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7" name="Rectangle 58"/>
          <p:cNvSpPr>
            <a:spLocks noChangeArrowheads="1"/>
          </p:cNvSpPr>
          <p:nvPr/>
        </p:nvSpPr>
        <p:spPr bwMode="auto">
          <a:xfrm>
            <a:off x="1676400" y="4648200"/>
            <a:ext cx="1685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HOMELESS UNITS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8" name="Rectangle 59"/>
          <p:cNvSpPr>
            <a:spLocks noChangeArrowheads="1"/>
          </p:cNvSpPr>
          <p:nvPr/>
        </p:nvSpPr>
        <p:spPr bwMode="auto">
          <a:xfrm>
            <a:off x="5181600" y="4572000"/>
            <a:ext cx="228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5715000" y="4572000"/>
            <a:ext cx="1285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X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0" name="Rectangle 70"/>
          <p:cNvSpPr>
            <a:spLocks noChangeArrowheads="1"/>
          </p:cNvSpPr>
          <p:nvPr/>
        </p:nvSpPr>
        <p:spPr bwMode="auto">
          <a:xfrm>
            <a:off x="6019800" y="4572000"/>
            <a:ext cx="2789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5%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1" name="Rectangle 71"/>
          <p:cNvSpPr>
            <a:spLocks noChangeArrowheads="1"/>
          </p:cNvSpPr>
          <p:nvPr/>
        </p:nvSpPr>
        <p:spPr bwMode="auto">
          <a:xfrm>
            <a:off x="6705600" y="4572000"/>
            <a:ext cx="1127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</a:rPr>
              <a:t>=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2" name="Rectangle 72"/>
          <p:cNvSpPr>
            <a:spLocks noChangeArrowheads="1"/>
          </p:cNvSpPr>
          <p:nvPr/>
        </p:nvSpPr>
        <p:spPr bwMode="auto">
          <a:xfrm>
            <a:off x="7391400" y="45720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</a:rPr>
              <a:t>0.60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62000" y="5105400"/>
            <a:ext cx="762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Item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34" name="Rectangle 58"/>
          <p:cNvSpPr>
            <a:spLocks noChangeArrowheads="1"/>
          </p:cNvSpPr>
          <p:nvPr/>
        </p:nvSpPr>
        <p:spPr bwMode="auto">
          <a:xfrm>
            <a:off x="1676400" y="5105400"/>
            <a:ext cx="1685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REFUGEE UNITS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5257800" y="5029200"/>
            <a:ext cx="228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36" name="Rectangle 69"/>
          <p:cNvSpPr>
            <a:spLocks noChangeArrowheads="1"/>
          </p:cNvSpPr>
          <p:nvPr/>
        </p:nvSpPr>
        <p:spPr bwMode="auto">
          <a:xfrm>
            <a:off x="5715000" y="5029200"/>
            <a:ext cx="1285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X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7" name="Rectangle 70"/>
          <p:cNvSpPr>
            <a:spLocks noChangeArrowheads="1"/>
          </p:cNvSpPr>
          <p:nvPr/>
        </p:nvSpPr>
        <p:spPr bwMode="auto">
          <a:xfrm>
            <a:off x="6019800" y="5029200"/>
            <a:ext cx="2789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5%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8" name="Rectangle 71"/>
          <p:cNvSpPr>
            <a:spLocks noChangeArrowheads="1"/>
          </p:cNvSpPr>
          <p:nvPr/>
        </p:nvSpPr>
        <p:spPr bwMode="auto">
          <a:xfrm>
            <a:off x="6705600" y="5029200"/>
            <a:ext cx="1127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</a:rPr>
              <a:t>=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9" name="Rectangle 72"/>
          <p:cNvSpPr>
            <a:spLocks noChangeArrowheads="1"/>
          </p:cNvSpPr>
          <p:nvPr/>
        </p:nvSpPr>
        <p:spPr bwMode="auto">
          <a:xfrm>
            <a:off x="7391400" y="5029200"/>
            <a:ext cx="375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0000"/>
                </a:solidFill>
              </a:rPr>
              <a:t>0.40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4876800" y="1905000"/>
            <a:ext cx="838200" cy="4571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7413"/>
          </a:xfrm>
        </p:spPr>
        <p:txBody>
          <a:bodyPr/>
          <a:lstStyle/>
          <a:p>
            <a:pPr algn="ctr"/>
            <a:r>
              <a:rPr lang="en-US" sz="3600" dirty="0">
                <a:latin typeface="Impact" pitchFamily="34" charset="0"/>
              </a:rPr>
              <a:t>BASIC RESOURCE ALLOCATION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8229600" cy="3962400"/>
          </a:xfrm>
        </p:spPr>
        <p:txBody>
          <a:bodyPr>
            <a:normAutofit/>
          </a:bodyPr>
          <a:lstStyle/>
          <a:p>
            <a:pPr>
              <a:buClr>
                <a:srgbClr val="99CCFF"/>
              </a:buClr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buClr>
                <a:srgbClr val="99CCFF"/>
              </a:buClr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r>
              <a:rPr lang="en-US" sz="3000" dirty="0" smtClean="0">
                <a:solidFill>
                  <a:schemeClr val="tx1"/>
                </a:solidFill>
              </a:rPr>
              <a:t>Grade </a:t>
            </a:r>
            <a:r>
              <a:rPr lang="en-US" sz="3000" dirty="0">
                <a:solidFill>
                  <a:schemeClr val="tx1"/>
                </a:solidFill>
              </a:rPr>
              <a:t>Level	340.83	</a:t>
            </a:r>
            <a:r>
              <a:rPr lang="en-US" sz="3000" dirty="0" smtClean="0">
                <a:solidFill>
                  <a:schemeClr val="tx1"/>
                </a:solidFill>
              </a:rPr>
              <a:t>	units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buClr>
                <a:srgbClr val="99CCFF"/>
              </a:buClr>
              <a:buSzTx/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+ Special Population	</a:t>
            </a:r>
            <a:r>
              <a:rPr lang="en-US" sz="3000" dirty="0" smtClean="0">
                <a:solidFill>
                  <a:schemeClr val="tx1"/>
                </a:solidFill>
              </a:rPr>
              <a:t>48.39</a:t>
            </a:r>
            <a:r>
              <a:rPr lang="en-US" sz="3000" dirty="0">
                <a:solidFill>
                  <a:schemeClr val="tx1"/>
                </a:solidFill>
              </a:rPr>
              <a:t>		units</a:t>
            </a:r>
          </a:p>
          <a:p>
            <a:pPr>
              <a:buClr>
                <a:srgbClr val="99CCFF"/>
              </a:buClr>
              <a:buSzTx/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= Total Refined Units	</a:t>
            </a:r>
            <a:r>
              <a:rPr lang="en-US" sz="3000" dirty="0" smtClean="0">
                <a:solidFill>
                  <a:schemeClr val="tx1"/>
                </a:solidFill>
              </a:rPr>
              <a:t>389</a:t>
            </a:r>
            <a:r>
              <a:rPr lang="en-US" sz="3000" dirty="0">
                <a:solidFill>
                  <a:schemeClr val="tx1"/>
                </a:solidFill>
              </a:rPr>
              <a:t>		units	</a:t>
            </a:r>
          </a:p>
          <a:p>
            <a:pPr>
              <a:buClr>
                <a:srgbClr val="99CCFF"/>
              </a:buClr>
              <a:buSzTx/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x	</a:t>
            </a:r>
            <a:r>
              <a:rPr lang="en-US" sz="3000" dirty="0" smtClean="0">
                <a:solidFill>
                  <a:schemeClr val="tx1"/>
                </a:solidFill>
              </a:rPr>
              <a:t>PUA </a:t>
            </a:r>
            <a:r>
              <a:rPr lang="en-US" sz="3000" dirty="0">
                <a:solidFill>
                  <a:schemeClr val="tx1"/>
                </a:solidFill>
              </a:rPr>
              <a:t>	</a:t>
            </a:r>
            <a:r>
              <a:rPr lang="en-US" sz="3000" dirty="0" smtClean="0">
                <a:solidFill>
                  <a:schemeClr val="tx1"/>
                </a:solidFill>
              </a:rPr>
              <a:t>$3,470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buClr>
                <a:srgbClr val="99CCFF"/>
              </a:buClr>
              <a:buSzTx/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= BASIC ALLOCATION	$</a:t>
            </a:r>
            <a:r>
              <a:rPr lang="en-US" sz="3000" dirty="0" smtClean="0">
                <a:solidFill>
                  <a:schemeClr val="tx1"/>
                </a:solidFill>
              </a:rPr>
              <a:t>1,349,830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buSzTx/>
              <a:buFont typeface="Wingdings" pitchFamily="2" charset="2"/>
              <a:buNone/>
              <a:tabLst>
                <a:tab pos="4749800" algn="l"/>
                <a:tab pos="5943600" algn="r"/>
                <a:tab pos="6172200" algn="l"/>
              </a:tabLst>
            </a:pP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1066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Item 9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24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Impact" pitchFamily="34" charset="0"/>
              </a:rPr>
              <a:t>OTHER FUNDING</a:t>
            </a: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41494"/>
              </p:ext>
            </p:extLst>
          </p:nvPr>
        </p:nvGraphicFramePr>
        <p:xfrm>
          <a:off x="665163" y="1214438"/>
          <a:ext cx="7913687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5" imgW="8210449" imgH="5114831" progId="Excel.Sheet.12">
                  <p:embed/>
                </p:oleObj>
              </mc:Choice>
              <mc:Fallback>
                <p:oleObj name="Worksheet" r:id="rId5" imgW="8210449" imgH="511483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14438"/>
                        <a:ext cx="7913687" cy="493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600" dirty="0">
                <a:latin typeface="Impact" pitchFamily="34" charset="0"/>
              </a:rPr>
              <a:t>Small School Subsidy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71628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SzPct val="75000"/>
              <a:buFont typeface="Wingdings" pitchFamily="2" charset="2"/>
              <a:buChar char="Ø"/>
            </a:pPr>
            <a:endParaRPr lang="en-US" sz="3000" dirty="0" smtClean="0"/>
          </a:p>
          <a:p>
            <a:pPr marL="457200" indent="-457200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Small schools having difficulty in meeting basic school needs may qualify for the Small School Subsidy (SSS).</a:t>
            </a:r>
          </a:p>
          <a:p>
            <a:pPr marL="457200" indent="-457200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Small schools generally do not enjoy the economies of scale as their larger counterparts.</a:t>
            </a:r>
          </a:p>
          <a:p>
            <a:pPr marL="457200" indent="-457200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SSS </a:t>
            </a:r>
            <a:r>
              <a:rPr lang="en-US" sz="3000" dirty="0">
                <a:solidFill>
                  <a:schemeClr val="tx1"/>
                </a:solidFill>
              </a:rPr>
              <a:t>allocation is capped at the lower of </a:t>
            </a:r>
            <a:r>
              <a:rPr lang="en-US" sz="3000" dirty="0" smtClean="0">
                <a:solidFill>
                  <a:schemeClr val="tx1"/>
                </a:solidFill>
              </a:rPr>
              <a:t>the three measures below.</a:t>
            </a:r>
            <a:endParaRPr lang="en-US" sz="3000" dirty="0">
              <a:solidFill>
                <a:schemeClr val="tx1"/>
              </a:solidFill>
            </a:endParaRPr>
          </a:p>
          <a:p>
            <a:pPr marL="1257300" lvl="2" indent="-457200">
              <a:buFont typeface="Calibri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Allocation based on subsidy </a:t>
            </a:r>
            <a:r>
              <a:rPr lang="en-US" dirty="0" smtClean="0">
                <a:solidFill>
                  <a:schemeClr val="tx1"/>
                </a:solidFill>
              </a:rPr>
              <a:t>units;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457200">
              <a:buFont typeface="Calibri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15% </a:t>
            </a:r>
            <a:r>
              <a:rPr lang="en-US" dirty="0">
                <a:solidFill>
                  <a:schemeClr val="tx1"/>
                </a:solidFill>
              </a:rPr>
              <a:t>of Base </a:t>
            </a:r>
            <a:r>
              <a:rPr lang="en-US" dirty="0" smtClean="0">
                <a:solidFill>
                  <a:schemeClr val="tx1"/>
                </a:solidFill>
              </a:rPr>
              <a:t>Allocation; </a:t>
            </a:r>
            <a:r>
              <a:rPr lang="en-US" dirty="0">
                <a:solidFill>
                  <a:schemeClr val="tx1"/>
                </a:solidFill>
              </a:rPr>
              <a:t>or </a:t>
            </a:r>
          </a:p>
          <a:p>
            <a:pPr marL="1257300" lvl="2" indent="-457200">
              <a:buFont typeface="Calibri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Maximum </a:t>
            </a:r>
            <a:r>
              <a:rPr lang="en-US" dirty="0" smtClean="0">
                <a:solidFill>
                  <a:schemeClr val="tx1"/>
                </a:solidFill>
              </a:rPr>
              <a:t>$228,480K.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Small School Subsidy PUA and Threshold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  <a:tabLst>
                <a:tab pos="49149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Small School Subsidy PUA	</a:t>
            </a:r>
            <a:r>
              <a:rPr lang="en-US" sz="3000" dirty="0" smtClean="0">
                <a:solidFill>
                  <a:schemeClr val="tx1"/>
                </a:solidFill>
              </a:rPr>
              <a:t>= $850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tabLst>
                <a:tab pos="4914900" algn="l"/>
              </a:tabLst>
            </a:pPr>
            <a:endParaRPr lang="en-US" sz="3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tabLst>
                <a:tab pos="4914900" algn="l"/>
              </a:tabLst>
            </a:pPr>
            <a:r>
              <a:rPr lang="en-US" sz="3000" u="sng" dirty="0">
                <a:solidFill>
                  <a:schemeClr val="tx1"/>
                </a:solidFill>
              </a:rPr>
              <a:t>Enrollment </a:t>
            </a:r>
            <a:r>
              <a:rPr lang="en-US" sz="3000" u="sng" dirty="0" smtClean="0">
                <a:solidFill>
                  <a:schemeClr val="tx1"/>
                </a:solidFill>
              </a:rPr>
              <a:t>Threshold</a:t>
            </a:r>
            <a:endParaRPr lang="en-US" sz="3000" u="sng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  <a:tabLst>
                <a:tab pos="49149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Elementary School	</a:t>
            </a:r>
            <a:r>
              <a:rPr lang="en-US" sz="3000" dirty="0" smtClean="0">
                <a:solidFill>
                  <a:schemeClr val="tx1"/>
                </a:solidFill>
              </a:rPr>
              <a:t>500</a:t>
            </a:r>
          </a:p>
          <a:p>
            <a:pPr>
              <a:buSzPct val="75000"/>
              <a:buFont typeface="Wingdings" pitchFamily="2" charset="2"/>
              <a:buChar char="Ø"/>
              <a:tabLst>
                <a:tab pos="4914900" algn="l"/>
              </a:tabLst>
            </a:pPr>
            <a:endParaRPr lang="en-US" sz="30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  <a:tabLst>
                <a:tab pos="49149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Middle School	</a:t>
            </a:r>
            <a:r>
              <a:rPr lang="en-US" sz="3000" dirty="0" smtClean="0">
                <a:solidFill>
                  <a:schemeClr val="tx1"/>
                </a:solidFill>
              </a:rPr>
              <a:t>750</a:t>
            </a:r>
          </a:p>
          <a:p>
            <a:pPr>
              <a:buSzPct val="75000"/>
              <a:buNone/>
              <a:tabLst>
                <a:tab pos="4914900" algn="l"/>
              </a:tabLst>
            </a:pPr>
            <a:endParaRPr lang="en-US" sz="30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  <a:tabLst>
                <a:tab pos="4914900" algn="l"/>
              </a:tabLst>
            </a:pPr>
            <a:r>
              <a:rPr lang="en-US" sz="3000" dirty="0">
                <a:solidFill>
                  <a:schemeClr val="tx1"/>
                </a:solidFill>
              </a:rPr>
              <a:t>High School	1,000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104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Small School Subsidy </a:t>
            </a:r>
            <a:br>
              <a:rPr lang="en-US" sz="3600" dirty="0">
                <a:latin typeface="Impact" pitchFamily="34" charset="0"/>
              </a:rPr>
            </a:br>
            <a:r>
              <a:rPr lang="en-US" sz="3600" dirty="0">
                <a:latin typeface="Impact" pitchFamily="34" charset="0"/>
              </a:rPr>
              <a:t>Calculation - example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7543800" cy="41148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tabLst>
                <a:tab pos="1371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Elementary School with 382 students generates a Base Allocation of $</a:t>
            </a:r>
            <a:r>
              <a:rPr lang="en-US" sz="2400" dirty="0" smtClean="0">
                <a:solidFill>
                  <a:schemeClr val="tx1"/>
                </a:solidFill>
              </a:rPr>
              <a:t>1,314,042.</a:t>
            </a:r>
          </a:p>
          <a:p>
            <a:pPr marL="0" indent="0">
              <a:buFont typeface="Wingdings" pitchFamily="2" charset="2"/>
              <a:buNone/>
              <a:tabLst>
                <a:tab pos="1371600" algn="l"/>
              </a:tabLs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	(500-382) x </a:t>
            </a:r>
            <a:r>
              <a:rPr lang="en-US" sz="2400" dirty="0" smtClean="0">
                <a:solidFill>
                  <a:schemeClr val="tx1"/>
                </a:solidFill>
              </a:rPr>
              <a:t>$850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$100,300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(15% </a:t>
            </a:r>
            <a:r>
              <a:rPr lang="en-US" sz="2400" dirty="0">
                <a:solidFill>
                  <a:schemeClr val="tx1"/>
                </a:solidFill>
              </a:rPr>
              <a:t>x $</a:t>
            </a:r>
            <a:r>
              <a:rPr lang="en-US" sz="2400" dirty="0" smtClean="0">
                <a:solidFill>
                  <a:schemeClr val="tx1"/>
                </a:solidFill>
              </a:rPr>
              <a:t>1,314,042)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$197,106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	Cap - </a:t>
            </a:r>
            <a:r>
              <a:rPr lang="en-US" sz="2400" dirty="0" smtClean="0">
                <a:solidFill>
                  <a:schemeClr val="tx1"/>
                </a:solidFill>
              </a:rPr>
              <a:t>$228,480</a:t>
            </a:r>
          </a:p>
          <a:p>
            <a:pPr marL="0" indent="0">
              <a:buFont typeface="Wingdings" pitchFamily="2" charset="2"/>
              <a:buChar char="Ø"/>
              <a:tabLst>
                <a:tab pos="13716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Cost/Benefit?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tabLst>
                <a:tab pos="1371600" algn="l"/>
              </a:tabLst>
            </a:pPr>
            <a:endParaRPr lang="en-US" sz="2400" dirty="0"/>
          </a:p>
        </p:txBody>
      </p:sp>
      <p:pic>
        <p:nvPicPr>
          <p:cNvPr id="366596" name="Picture 4" descr="BD2130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228600" cy="228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23F2A-A943-46EC-8B33-ED9F163E0D0F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Small School </a:t>
            </a:r>
            <a:r>
              <a:rPr lang="en-US" sz="3600" dirty="0" smtClean="0">
                <a:latin typeface="Impact" pitchFamily="34" charset="0"/>
              </a:rPr>
              <a:t>Subsidy </a:t>
            </a:r>
            <a:br>
              <a:rPr lang="en-US" sz="3600" dirty="0" smtClean="0">
                <a:latin typeface="Impact" pitchFamily="34" charset="0"/>
              </a:rPr>
            </a:br>
            <a:r>
              <a:rPr lang="en-US" sz="3600" dirty="0" smtClean="0">
                <a:latin typeface="Impact" pitchFamily="34" charset="0"/>
              </a:rPr>
              <a:t>Special </a:t>
            </a:r>
            <a:r>
              <a:rPr lang="en-US" sz="3600" dirty="0">
                <a:latin typeface="Impact" pitchFamily="34" charset="0"/>
              </a:rPr>
              <a:t>Provisions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Specialty </a:t>
            </a:r>
            <a:r>
              <a:rPr lang="en-US" sz="2800" dirty="0">
                <a:solidFill>
                  <a:schemeClr val="tx1"/>
                </a:solidFill>
              </a:rPr>
              <a:t>HS, due to its non-traditional </a:t>
            </a:r>
            <a:r>
              <a:rPr lang="en-US" sz="2800" dirty="0" smtClean="0">
                <a:solidFill>
                  <a:schemeClr val="tx1"/>
                </a:solidFill>
              </a:rPr>
              <a:t>characteristic </a:t>
            </a:r>
            <a:r>
              <a:rPr lang="en-US" sz="2800" dirty="0">
                <a:solidFill>
                  <a:schemeClr val="tx1"/>
                </a:solidFill>
              </a:rPr>
              <a:t>and/or atypical </a:t>
            </a:r>
            <a:r>
              <a:rPr lang="en-US" sz="2800" dirty="0" smtClean="0">
                <a:solidFill>
                  <a:schemeClr val="tx1"/>
                </a:solidFill>
              </a:rPr>
              <a:t>size, </a:t>
            </a:r>
            <a:r>
              <a:rPr lang="en-US" sz="2800" dirty="0">
                <a:solidFill>
                  <a:schemeClr val="tx1"/>
                </a:solidFill>
              </a:rPr>
              <a:t>get a subsidy based on an Elem. SSS </a:t>
            </a:r>
            <a:r>
              <a:rPr lang="en-US" sz="2800" dirty="0" smtClean="0">
                <a:solidFill>
                  <a:schemeClr val="tx1"/>
                </a:solidFill>
              </a:rPr>
              <a:t>Threshold.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7944" y="348182"/>
            <a:ext cx="8799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600" dirty="0">
              <a:solidFill>
                <a:srgbClr val="67A2B9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79919"/>
            <a:ext cx="7010400" cy="1295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rgbClr val="67A2B9"/>
                </a:solidFill>
                <a:latin typeface="Impact" pitchFamily="34" charset="0"/>
              </a:rPr>
              <a:t>Other Allocations</a:t>
            </a:r>
            <a:br>
              <a:rPr lang="en-US" sz="3600" dirty="0" smtClean="0">
                <a:solidFill>
                  <a:srgbClr val="67A2B9"/>
                </a:solidFill>
                <a:latin typeface="Impact" pitchFamily="34" charset="0"/>
              </a:rPr>
            </a:br>
            <a:r>
              <a:rPr lang="en-US" sz="3600" dirty="0" smtClean="0">
                <a:solidFill>
                  <a:srgbClr val="67A2B9"/>
                </a:solidFill>
                <a:latin typeface="Impact" pitchFamily="34" charset="0"/>
              </a:rPr>
              <a:t>Supplemental Funding</a:t>
            </a:r>
            <a:r>
              <a:rPr lang="en-US" sz="3600" u="sng" dirty="0" smtClean="0">
                <a:solidFill>
                  <a:srgbClr val="143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3600" u="sng" dirty="0" smtClean="0">
                <a:solidFill>
                  <a:srgbClr val="143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en-US" sz="3600" dirty="0">
              <a:solidFill>
                <a:srgbClr val="1437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90"/>
            <a:ext cx="8001000" cy="533400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None/>
            </a:pPr>
            <a:endParaRPr lang="en-US" sz="2000" u="sng" dirty="0" smtClean="0"/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Capital Allocation (Fund </a:t>
            </a:r>
            <a:r>
              <a:rPr lang="en-US" sz="2000" dirty="0" smtClean="0">
                <a:solidFill>
                  <a:schemeClr val="tx1"/>
                </a:solidFill>
              </a:rPr>
              <a:t>933) </a:t>
            </a:r>
            <a:r>
              <a:rPr lang="en-US" sz="2000" dirty="0">
                <a:solidFill>
                  <a:schemeClr val="tx1"/>
                </a:solidFill>
              </a:rPr>
              <a:t>- $10 per student.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Magnet Allocation (Fund 118) </a:t>
            </a:r>
            <a:r>
              <a:rPr lang="en-US" sz="2000" dirty="0" smtClean="0">
                <a:solidFill>
                  <a:schemeClr val="tx1"/>
                </a:solidFill>
              </a:rPr>
              <a:t>– PUA by Program Theme.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Target School </a:t>
            </a:r>
            <a:r>
              <a:rPr lang="en-US" sz="2000" dirty="0">
                <a:solidFill>
                  <a:schemeClr val="tx1"/>
                </a:solidFill>
              </a:rPr>
              <a:t>Assistance (Fund 111) – Provided by School Administration </a:t>
            </a:r>
            <a:r>
              <a:rPr lang="en-US" sz="2000" dirty="0" smtClean="0">
                <a:solidFill>
                  <a:schemeClr val="tx1"/>
                </a:solidFill>
              </a:rPr>
              <a:t>mainly to </a:t>
            </a:r>
            <a:r>
              <a:rPr lang="en-US" sz="2000" dirty="0">
                <a:solidFill>
                  <a:schemeClr val="tx1"/>
                </a:solidFill>
              </a:rPr>
              <a:t>assist low performing schools.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High School Allotment (Fund 147) – Provided to prepare students for higher education and support high school completion.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Other General Funded programs include Carryover Fund (F115), Apollo-Elementary Schools Fund (F138), etc.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One-Time Funding (F104) - $55 PUA, may not be available next school year.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Special Revenue Fund – Grants including entitlement programs and competitive programs.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Magnet Program Theme</a:t>
            </a:r>
            <a:br>
              <a:rPr lang="en-US" sz="3600" dirty="0" smtClean="0">
                <a:latin typeface="Impact" panose="020B0806030902050204" pitchFamily="34" charset="0"/>
              </a:rPr>
            </a:br>
            <a:r>
              <a:rPr lang="en-US" sz="3600" dirty="0" smtClean="0">
                <a:latin typeface="Impact" panose="020B0806030902050204" pitchFamily="34" charset="0"/>
              </a:rPr>
              <a:t>PUA Decided by Board</a:t>
            </a:r>
            <a:endParaRPr lang="en-US" sz="3600" dirty="0">
              <a:latin typeface="Impact" panose="020B080603090205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1499645"/>
          <a:ext cx="7162800" cy="479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428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Magnet Program Theme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Elementary Schools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Middle Schools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High Schools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Fine Arts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$350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$250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$1,150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Vanguard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$410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$410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$410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Montessori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$350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$350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STEM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$125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Languages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Early College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Futures Academy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$300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42812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Medical Careers Program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$200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$1,225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42812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Criminal Justice Program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$750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Engineering Careers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$750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Aviation Careers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$750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Maritime Academy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$750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369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Other Career Program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  <a:tr h="2837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All Other Programs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$100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Discretionary </a:t>
            </a:r>
            <a:r>
              <a:rPr lang="en-US" sz="3600" dirty="0" smtClean="0">
                <a:latin typeface="Impact" pitchFamily="34" charset="0"/>
              </a:rPr>
              <a:t>Funds</a:t>
            </a:r>
            <a:br>
              <a:rPr lang="en-US" sz="3600" dirty="0" smtClean="0">
                <a:latin typeface="Impact" pitchFamily="34" charset="0"/>
              </a:rPr>
            </a:br>
            <a:r>
              <a:rPr lang="en-US" sz="3600" dirty="0" smtClean="0">
                <a:latin typeface="Impact" pitchFamily="34" charset="0"/>
              </a:rPr>
              <a:t>Non-Discretionary Funds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763" y="1539551"/>
            <a:ext cx="7162800" cy="4525963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3000" u="sng" dirty="0" smtClean="0">
                <a:solidFill>
                  <a:schemeClr val="tx1"/>
                </a:solidFill>
              </a:rPr>
              <a:t>Discretionary Funds (Non-Restrictive)</a:t>
            </a:r>
          </a:p>
          <a:p>
            <a:pPr lvl="1">
              <a:buSzPct val="75000"/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</a:rPr>
              <a:t>Funds </a:t>
            </a:r>
            <a:r>
              <a:rPr lang="en-US" sz="2400" dirty="0">
                <a:solidFill>
                  <a:schemeClr val="tx1"/>
                </a:solidFill>
              </a:rPr>
              <a:t>101, </a:t>
            </a:r>
            <a:r>
              <a:rPr lang="en-US" sz="2400" dirty="0" smtClean="0">
                <a:solidFill>
                  <a:schemeClr val="tx1"/>
                </a:solidFill>
              </a:rPr>
              <a:t>115, 147 (Budget Flexibility)</a:t>
            </a:r>
          </a:p>
          <a:p>
            <a:pPr lvl="2">
              <a:buSzPct val="75000"/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These funds are generally non-restrictive and may be transferred to any accounts within the same fund at the discretion of the principal and within HISD policies and guidelines. 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3000" u="sng" dirty="0" smtClean="0">
                <a:solidFill>
                  <a:schemeClr val="tx1"/>
                </a:solidFill>
              </a:rPr>
              <a:t>Non-Discretionary Funds (Restrictive)</a:t>
            </a:r>
          </a:p>
          <a:p>
            <a:pPr lvl="2">
              <a:lnSpc>
                <a:spcPct val="90000"/>
              </a:lnSpc>
              <a:buSzPct val="75000"/>
              <a:buFont typeface="Calibri" pitchFamily="34" charset="0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Non-Discretionary Funds can only be used within the prescribed intent of the program, such as GT (F108), Magnet (F118), Comp Educ.(F142), CATE (F143), Bilingual (F144), SR1 Funds, etc.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SzPct val="75000"/>
              <a:buFont typeface="Wingdings" pitchFamily="2" charset="2"/>
              <a:buChar char="Ø"/>
            </a:pPr>
            <a:endParaRPr lang="en-US" sz="3000" u="sng" dirty="0" smtClean="0"/>
          </a:p>
          <a:p>
            <a:pPr>
              <a:buSzPct val="75000"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49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6600" kern="0" spc="110" dirty="0" smtClean="0"/>
              <a:t>Planning Considerations</a:t>
            </a:r>
            <a:endParaRPr lang="en-US" sz="6600" kern="0" spc="11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2630376"/>
            <a:ext cx="7677431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2015-2016 Preliminary Budget</a:t>
            </a:r>
            <a:endParaRPr lang="en-US" sz="320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 January 28, 2014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Presenter:  Tony D’Angelo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Senior Budget Manager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Budgeting &amp; Financial Planning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(713) 556-7131</a:t>
            </a: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593980" y="2536372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7A2B9"/>
                </a:solidFill>
                <a:latin typeface="Impact" pitchFamily="34" charset="0"/>
              </a:rPr>
              <a:t>CATEGORICAL FUNDS</a:t>
            </a:r>
            <a:endParaRPr lang="en-US" sz="3600" dirty="0">
              <a:solidFill>
                <a:srgbClr val="67A2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10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Categorical Funds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010400" cy="5105400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Special Population funds which the district is required to show a minimum level of expenditures as required by the state. The spending requirement for each category is spread among HISD schools.</a:t>
            </a:r>
          </a:p>
          <a:p>
            <a:pPr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Categorical Funds – Spending Req’d by State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Fund 108 – </a:t>
            </a:r>
            <a:r>
              <a:rPr lang="en-US" sz="2400" i="1" dirty="0" smtClean="0">
                <a:solidFill>
                  <a:schemeClr val="tx1"/>
                </a:solidFill>
              </a:rPr>
              <a:t>Gifted and Talented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tx1"/>
                </a:solidFill>
              </a:rPr>
              <a:t>Fund 142 – State Compensatory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tx1"/>
                </a:solidFill>
              </a:rPr>
              <a:t>Fund 143 – CATE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tx1"/>
                </a:solidFill>
              </a:rPr>
              <a:t>Fund 144 – Bilingual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tx1"/>
                </a:solidFill>
              </a:rPr>
              <a:t>Fund 146 – Special Education</a:t>
            </a:r>
          </a:p>
          <a:p>
            <a:pPr marL="0" indent="0">
              <a:buNone/>
            </a:pPr>
            <a:endParaRPr lang="en-US" sz="13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Homeless/Refugee funds do not have a minimum spending requirement (included in Fund 101)</a:t>
            </a:r>
          </a:p>
          <a:p>
            <a:pPr>
              <a:buFont typeface="Wingdings" pitchFamily="2" charset="2"/>
              <a:buChar char="Ø"/>
            </a:pPr>
            <a:endParaRPr lang="en-US" sz="2400" i="1" dirty="0" smtClean="0"/>
          </a:p>
          <a:p>
            <a:pPr marL="457200" indent="-457200">
              <a:lnSpc>
                <a:spcPct val="90000"/>
              </a:lnSpc>
              <a:buSzPct val="75000"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10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Categorical Funds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950" y="1293845"/>
            <a:ext cx="7141029" cy="510540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Example: The state awards the </a:t>
            </a:r>
            <a:r>
              <a:rPr lang="en-US" sz="2600" dirty="0">
                <a:solidFill>
                  <a:schemeClr val="tx1"/>
                </a:solidFill>
              </a:rPr>
              <a:t>d</a:t>
            </a:r>
            <a:r>
              <a:rPr lang="en-US" sz="2600" dirty="0" smtClean="0">
                <a:solidFill>
                  <a:schemeClr val="tx1"/>
                </a:solidFill>
              </a:rPr>
              <a:t>istrict $1,000 for a special population group (i.e. Bilingual).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The state requires the district to spend 52% on the school level for the Bilingual program ($520).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The district passes the 52% requirement to each school based on their population.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If your school holds 5% of the total Bilingual population within the district, your Bilingual allocation will represent 5% of the spending requirement ($26).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400" i="1" dirty="0" smtClean="0"/>
          </a:p>
          <a:p>
            <a:pPr marL="457200" indent="-457200">
              <a:lnSpc>
                <a:spcPct val="90000"/>
              </a:lnSpc>
              <a:buSzPct val="75000"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10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itchFamily="34" charset="0"/>
              </a:rPr>
              <a:t>Categorical </a:t>
            </a:r>
            <a:r>
              <a:rPr lang="en-US" sz="3600" dirty="0" smtClean="0">
                <a:latin typeface="Impact" pitchFamily="34" charset="0"/>
              </a:rPr>
              <a:t>Funds (Cont’d)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55" y="1590870"/>
            <a:ext cx="7010400" cy="510540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Base </a:t>
            </a:r>
            <a:r>
              <a:rPr lang="en-US" sz="2600" dirty="0">
                <a:solidFill>
                  <a:schemeClr val="tx1"/>
                </a:solidFill>
              </a:rPr>
              <a:t>Resource Allocation</a:t>
            </a:r>
          </a:p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u="sng" dirty="0">
                <a:solidFill>
                  <a:schemeClr val="tx1"/>
                </a:solidFill>
              </a:rPr>
              <a:t>minus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chemeClr val="tx1"/>
                </a:solidFill>
              </a:rPr>
              <a:t>Fund 108, 142, 143,144, </a:t>
            </a:r>
            <a:r>
              <a:rPr lang="en-US" sz="2600" dirty="0" smtClean="0">
                <a:solidFill>
                  <a:schemeClr val="tx1"/>
                </a:solidFill>
              </a:rPr>
              <a:t>146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chemeClr val="tx1"/>
                </a:solidFill>
              </a:rPr>
              <a:t>= Fund 101</a:t>
            </a:r>
          </a:p>
          <a:p>
            <a:pPr marL="457200" indent="-457200" algn="ctr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The school’s base resource allocation minus categorical funds determines funds available </a:t>
            </a:r>
            <a:r>
              <a:rPr lang="en-US" sz="2600" dirty="0" smtClean="0">
                <a:solidFill>
                  <a:schemeClr val="tx1"/>
                </a:solidFill>
              </a:rPr>
              <a:t>for </a:t>
            </a:r>
            <a:r>
              <a:rPr lang="en-US" sz="2600" dirty="0">
                <a:solidFill>
                  <a:schemeClr val="tx1"/>
                </a:solidFill>
              </a:rPr>
              <a:t>general operating funds (Fund 101).</a:t>
            </a:r>
          </a:p>
          <a:p>
            <a:pPr marL="457200" indent="-457200">
              <a:lnSpc>
                <a:spcPct val="90000"/>
              </a:lnSpc>
              <a:buSzPct val="75000"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Rollout Advisory</a:t>
            </a:r>
            <a:r>
              <a:rPr lang="en-US" sz="3600" dirty="0">
                <a:latin typeface="Impact" panose="020B0806030902050204" pitchFamily="34" charset="0"/>
              </a:rPr>
              <a:t/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Free/Reduced Lunch Funding Update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12431"/>
            <a:ext cx="7848600" cy="51559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With the passage of the Healthy, Hunger-Free Kids Act of </a:t>
            </a:r>
            <a:r>
              <a:rPr lang="en-US" sz="2000" dirty="0" smtClean="0">
                <a:solidFill>
                  <a:schemeClr val="tx1"/>
                </a:solidFill>
              </a:rPr>
              <a:t>2010, </a:t>
            </a:r>
            <a:r>
              <a:rPr lang="en-US" sz="2000" dirty="0">
                <a:solidFill>
                  <a:schemeClr val="tx1"/>
                </a:solidFill>
              </a:rPr>
              <a:t>the National School Lunch Program (NSLP) now includes a new universal meal </a:t>
            </a:r>
            <a:r>
              <a:rPr lang="en-US" sz="2000" dirty="0" smtClean="0">
                <a:solidFill>
                  <a:schemeClr val="tx1"/>
                </a:solidFill>
              </a:rPr>
              <a:t>program called </a:t>
            </a:r>
            <a:r>
              <a:rPr lang="en-US" sz="2000" dirty="0">
                <a:solidFill>
                  <a:schemeClr val="tx1"/>
                </a:solidFill>
              </a:rPr>
              <a:t>“Community Eligibility Provision” </a:t>
            </a:r>
            <a:r>
              <a:rPr lang="en-US" sz="2000" dirty="0" smtClean="0">
                <a:solidFill>
                  <a:schemeClr val="tx1"/>
                </a:solidFill>
              </a:rPr>
              <a:t>(CEP).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CEP directly identifies those students who are certified through various government food </a:t>
            </a:r>
            <a:r>
              <a:rPr lang="en-US" sz="2000" dirty="0" smtClean="0">
                <a:solidFill>
                  <a:schemeClr val="tx1"/>
                </a:solidFill>
              </a:rPr>
              <a:t>programs, thus eliminating </a:t>
            </a:r>
            <a:r>
              <a:rPr lang="en-US" sz="2000" dirty="0">
                <a:solidFill>
                  <a:schemeClr val="tx1"/>
                </a:solidFill>
              </a:rPr>
              <a:t>the need to obtain eligibility data from families through a separate collection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Historically, individual student had to apply </a:t>
            </a:r>
            <a:r>
              <a:rPr lang="en-US" sz="2000" dirty="0">
                <a:solidFill>
                  <a:schemeClr val="tx1"/>
                </a:solidFill>
              </a:rPr>
              <a:t>for Free/Reduced Lunch </a:t>
            </a:r>
            <a:r>
              <a:rPr lang="en-US" sz="2000" dirty="0" smtClean="0">
                <a:solidFill>
                  <a:schemeClr val="tx1"/>
                </a:solidFill>
              </a:rPr>
              <a:t>approval to qualify for free/reduced meal provided by the District.  That qualifying status is also used to determine state and Title I funding.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Beginning </a:t>
            </a:r>
            <a:r>
              <a:rPr lang="en-US" sz="2000" dirty="0">
                <a:solidFill>
                  <a:schemeClr val="tx1"/>
                </a:solidFill>
              </a:rPr>
              <a:t>FY15, </a:t>
            </a:r>
            <a:r>
              <a:rPr lang="en-US" sz="2000" dirty="0" smtClean="0">
                <a:solidFill>
                  <a:schemeClr val="tx1"/>
                </a:solidFill>
              </a:rPr>
              <a:t>CEP permits </a:t>
            </a:r>
            <a:r>
              <a:rPr lang="en-US" sz="2000" dirty="0">
                <a:solidFill>
                  <a:schemeClr val="tx1"/>
                </a:solidFill>
              </a:rPr>
              <a:t>eligible schools to provide meal service to all students at no charge, regardless of economic </a:t>
            </a:r>
            <a:r>
              <a:rPr lang="en-US" sz="2000" dirty="0" smtClean="0">
                <a:solidFill>
                  <a:schemeClr val="tx1"/>
                </a:solidFill>
              </a:rPr>
              <a:t>status.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Rollout Advisory</a:t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3600" dirty="0" smtClean="0">
                <a:latin typeface="Impact" panose="020B0806030902050204" pitchFamily="34" charset="0"/>
              </a:rPr>
              <a:t>Free/Reduced Lunch Funding </a:t>
            </a:r>
            <a:r>
              <a:rPr lang="en-US" sz="3600" dirty="0">
                <a:latin typeface="Impact" panose="020B0806030902050204" pitchFamily="34" charset="0"/>
              </a:rPr>
              <a:t>Update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22120"/>
            <a:ext cx="7848600" cy="5181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percentage of “Direct Certified” students </a:t>
            </a:r>
            <a:r>
              <a:rPr lang="en-US" sz="2400" dirty="0" smtClean="0">
                <a:solidFill>
                  <a:schemeClr val="tx1"/>
                </a:solidFill>
              </a:rPr>
              <a:t>in a school multiplied </a:t>
            </a:r>
            <a:r>
              <a:rPr lang="en-US" sz="2400" dirty="0">
                <a:solidFill>
                  <a:schemeClr val="tx1"/>
                </a:solidFill>
              </a:rPr>
              <a:t>by 1.6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greater than 100%, </a:t>
            </a:r>
            <a:r>
              <a:rPr lang="en-US" sz="2400" dirty="0" smtClean="0">
                <a:solidFill>
                  <a:schemeClr val="tx1"/>
                </a:solidFill>
              </a:rPr>
              <a:t>then all </a:t>
            </a:r>
            <a:r>
              <a:rPr lang="en-US" sz="2400" dirty="0">
                <a:solidFill>
                  <a:schemeClr val="tx1"/>
                </a:solidFill>
              </a:rPr>
              <a:t>your students </a:t>
            </a:r>
            <a:r>
              <a:rPr lang="en-US" sz="2400" dirty="0" smtClean="0">
                <a:solidFill>
                  <a:schemeClr val="tx1"/>
                </a:solidFill>
              </a:rPr>
              <a:t>are considered free meal eligible.</a:t>
            </a:r>
          </a:p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Starting FY16 Final Budget, if you are a CEP qualifying campus, Budgeting will NOT use the number of students who eat for free for funding purposes.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nstead Budgeting will use the Economic Survey Forms submitted to Food Services </a:t>
            </a:r>
            <a:r>
              <a:rPr lang="en-US" sz="2400" dirty="0">
                <a:solidFill>
                  <a:srgbClr val="FF0000"/>
                </a:solidFill>
              </a:rPr>
              <a:t>for Local and State reporting purposes</a:t>
            </a:r>
            <a:r>
              <a:rPr lang="en-US" sz="2400" dirty="0" smtClean="0">
                <a:solidFill>
                  <a:srgbClr val="FF0000"/>
                </a:solidFill>
              </a:rPr>
              <a:t> to determine your Free/Reduced Lunch funding.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rgbClr val="99CCFF"/>
              </a:buClr>
              <a:buSzPct val="75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		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Rollout Advisory</a:t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Free/Reduced Lunch Funding Update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17638"/>
            <a:ext cx="7848600" cy="5181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For FY16 Preliminary Budget, Budgeting will use the FY15 percentage of the Free/Reduced </a:t>
            </a:r>
            <a:r>
              <a:rPr lang="en-US" sz="2400" dirty="0">
                <a:solidFill>
                  <a:schemeClr val="tx1"/>
                </a:solidFill>
              </a:rPr>
              <a:t>Lunch </a:t>
            </a:r>
            <a:r>
              <a:rPr lang="en-US" sz="2400" dirty="0" smtClean="0">
                <a:solidFill>
                  <a:schemeClr val="tx1"/>
                </a:solidFill>
              </a:rPr>
              <a:t>count over Total Membership for the upcoming Final Budget calculation.</a:t>
            </a:r>
          </a:p>
          <a:p>
            <a:pPr lvl="1"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e.g. FY15: 900 Free/Reduced Lunch; 1,000 total membership</a:t>
            </a:r>
          </a:p>
          <a:p>
            <a:pPr marL="457200" lvl="1" indent="0">
              <a:spcAft>
                <a:spcPts val="1200"/>
              </a:spcAft>
              <a:buSzPct val="75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FY16: 90% x 1,200 total membership = 1,080 FRL count</a:t>
            </a:r>
            <a:endParaRPr lang="en-US" sz="8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If your campus is not included in CEP cluster, </a:t>
            </a:r>
            <a:r>
              <a:rPr lang="en-US" sz="2400" dirty="0" smtClean="0">
                <a:solidFill>
                  <a:schemeClr val="tx1"/>
                </a:solidFill>
              </a:rPr>
              <a:t>continue </a:t>
            </a:r>
            <a:r>
              <a:rPr lang="en-US" sz="2400" dirty="0">
                <a:solidFill>
                  <a:schemeClr val="tx1"/>
                </a:solidFill>
              </a:rPr>
              <a:t>to collect and submit your Free/Reduced Lunch </a:t>
            </a:r>
            <a:r>
              <a:rPr lang="en-US" sz="2400" dirty="0" smtClean="0">
                <a:solidFill>
                  <a:schemeClr val="tx1"/>
                </a:solidFill>
              </a:rPr>
              <a:t>applications.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SzPct val="75000"/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/>
          </a:p>
          <a:p>
            <a:pPr>
              <a:buClr>
                <a:srgbClr val="99CCFF"/>
              </a:buClr>
              <a:buSzPct val="75000"/>
              <a:buNone/>
            </a:pPr>
            <a:r>
              <a:rPr lang="en-US" sz="2400" dirty="0" smtClean="0"/>
              <a:t>				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Online Budget Template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22120"/>
            <a:ext cx="7848600" cy="5181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Online Budget Template is the program that facilitates your budget allocations and position actions for staffing. </a:t>
            </a:r>
          </a:p>
          <a:p>
            <a:pPr>
              <a:spcAft>
                <a:spcPts val="1200"/>
              </a:spcAft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Please contact your budget analyst for guidance and assistance in using the template for allocations and position transactions.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SzPct val="75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rgbClr val="99CCFF"/>
              </a:buClr>
              <a:buSzPct val="75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		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81937"/>
              </p:ext>
            </p:extLst>
          </p:nvPr>
        </p:nvGraphicFramePr>
        <p:xfrm>
          <a:off x="2228850" y="104775"/>
          <a:ext cx="4295775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4" imgW="6323864" imgH="9093163" progId="Word.Document.8">
                  <p:embed/>
                </p:oleObj>
              </mc:Choice>
              <mc:Fallback>
                <p:oleObj name="Document" r:id="rId4" imgW="6323864" imgH="909316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8850" y="104775"/>
                        <a:ext cx="4295775" cy="618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Presenter: Stephen Moore</a:t>
            </a:r>
            <a:br>
              <a:rPr lang="en-US" sz="1800" i="1" dirty="0" smtClean="0">
                <a:solidFill>
                  <a:srgbClr val="FFFFFF"/>
                </a:solidFill>
              </a:rPr>
            </a:br>
            <a:r>
              <a:rPr lang="en-US" sz="1800" i="1" dirty="0" smtClean="0">
                <a:solidFill>
                  <a:srgbClr val="FFFFFF"/>
                </a:solidFill>
              </a:rPr>
              <a:t>Budget Analyst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smoore12@houstonisd.org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713-556-6565</a:t>
            </a:r>
            <a:endParaRPr lang="en-US" sz="1800" i="1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59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52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Budget Planning Timeline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0045" y="1501704"/>
            <a:ext cx="6954306" cy="4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6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section for this survey.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ts val="6800"/>
              </a:lnSpc>
            </a:pPr>
            <a:r>
              <a:rPr lang="en-US" sz="4800" kern="0" spc="110" dirty="0" smtClean="0"/>
              <a:t>1-Year Enrollment Projections</a:t>
            </a:r>
            <a:endParaRPr lang="en-US" sz="4800" kern="0" spc="11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2630376"/>
            <a:ext cx="7677431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Spring 2015</a:t>
            </a:r>
            <a:br>
              <a:rPr lang="en-US" sz="1800" i="1" dirty="0" smtClean="0">
                <a:solidFill>
                  <a:srgbClr val="FFFFFF"/>
                </a:solidFill>
              </a:rPr>
            </a:br>
            <a:r>
              <a:rPr lang="en-US" sz="1800" i="1" dirty="0" smtClean="0">
                <a:solidFill>
                  <a:srgbClr val="FFFFFF"/>
                </a:solidFill>
              </a:rPr>
              <a:t>Justin Silhavy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Demographer</a:t>
            </a: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61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458" y="1633835"/>
            <a:ext cx="147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Students attending the campus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58" y="4758035"/>
            <a:ext cx="147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Zoned campus of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0571" y="15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NON-ZONED CAMPUS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5622" y="1143000"/>
            <a:ext cx="1810578" cy="190500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2187" y="3962400"/>
            <a:ext cx="1810578" cy="251460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092905"/>
            <a:ext cx="176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Neighborhood of Residence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 animBg="1"/>
      <p:bldP spid="11" grpId="1" animBg="1"/>
      <p:bldP spid="12" grpId="0" animBg="1"/>
      <p:bldP spid="12" grpId="1" animBg="1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458" y="1633835"/>
            <a:ext cx="147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Students attending the campus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394" y="4217000"/>
            <a:ext cx="147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Schools the Zone Population Attend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3157330"/>
            <a:ext cx="1752600" cy="331967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5622" y="1143000"/>
            <a:ext cx="1810578" cy="190500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5286" y="1155748"/>
            <a:ext cx="3051313" cy="140141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832" y="1330692"/>
            <a:ext cx="161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Zone Students in HISD Schools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832" y="4355499"/>
            <a:ext cx="16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Intradistrict Transfers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5286" y="2737222"/>
            <a:ext cx="3051313" cy="4044578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4078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</a:rPr>
              <a:t>ZONED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533400"/>
            <a:ext cx="7162800" cy="4945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4376E"/>
                </a:solidFill>
              </a:rPr>
              <a:t>Expected Outcomes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14376E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 participants will: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Learn to project enrollments using current enrollment and incoming class enrollment.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Understand how housing affects enrollment.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 charter school changes and other variables.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41981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66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10722435"/>
              </p:ext>
            </p:extLst>
          </p:nvPr>
        </p:nvGraphicFramePr>
        <p:xfrm>
          <a:off x="1100167" y="838200"/>
          <a:ext cx="6956686" cy="524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33281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srgbClr val="595959"/>
                </a:solidFill>
              </a:rPr>
              <a:t>Ingredients </a:t>
            </a:r>
            <a:r>
              <a:rPr lang="en-US" b="1" dirty="0" smtClean="0">
                <a:solidFill>
                  <a:srgbClr val="595959"/>
                </a:solidFill>
              </a:rPr>
              <a:t>Needed for One-Year </a:t>
            </a:r>
            <a:r>
              <a:rPr lang="en-US" b="1" dirty="0">
                <a:solidFill>
                  <a:srgbClr val="595959"/>
                </a:solidFill>
              </a:rPr>
              <a:t>Enrollment </a:t>
            </a:r>
            <a:r>
              <a:rPr lang="en-US" b="1" dirty="0" smtClean="0">
                <a:solidFill>
                  <a:srgbClr val="595959"/>
                </a:solidFill>
              </a:rPr>
              <a:t>Projections</a:t>
            </a:r>
            <a:endParaRPr lang="en-US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381" y="533400"/>
            <a:ext cx="5853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595959"/>
                </a:solidFill>
              </a:rPr>
              <a:t>STEP 1:  </a:t>
            </a:r>
            <a:r>
              <a:rPr lang="en-US" sz="2400" dirty="0" smtClean="0">
                <a:solidFill>
                  <a:srgbClr val="595959"/>
                </a:solidFill>
              </a:rPr>
              <a:t>Determine your Cohort Survival</a:t>
            </a:r>
          </a:p>
          <a:p>
            <a:pPr defTabSz="914400"/>
            <a:r>
              <a:rPr lang="en-US" sz="2400" dirty="0" smtClean="0">
                <a:solidFill>
                  <a:srgbClr val="595959"/>
                </a:solidFill>
              </a:rPr>
              <a:t>(Retention </a:t>
            </a:r>
            <a:r>
              <a:rPr lang="en-US" sz="2400" dirty="0">
                <a:solidFill>
                  <a:srgbClr val="595959"/>
                </a:solidFill>
              </a:rPr>
              <a:t>and Attrition)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1" y="1905000"/>
            <a:ext cx="7543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/>
            <a:r>
              <a:rPr lang="en-US" sz="2000" dirty="0" smtClean="0">
                <a:solidFill>
                  <a:prstClr val="black"/>
                </a:solidFill>
              </a:rPr>
              <a:t>The Cohort Survival Method is a statistical </a:t>
            </a:r>
            <a:r>
              <a:rPr lang="en-US" sz="2000" dirty="0">
                <a:solidFill>
                  <a:prstClr val="black"/>
                </a:solidFill>
              </a:rPr>
              <a:t>model used to forecast students based on current and historical </a:t>
            </a:r>
            <a:r>
              <a:rPr lang="en-US" sz="2000" dirty="0" smtClean="0">
                <a:solidFill>
                  <a:prstClr val="black"/>
                </a:solidFill>
              </a:rPr>
              <a:t>enrollment.  The model provides you with a base population.</a:t>
            </a:r>
          </a:p>
          <a:p>
            <a:pPr marL="0" lvl="1" defTabSz="914400"/>
            <a:endParaRPr lang="en-US" sz="2000" dirty="0">
              <a:solidFill>
                <a:prstClr val="black"/>
              </a:solidFill>
            </a:endParaRPr>
          </a:p>
          <a:p>
            <a:pPr marL="0" lvl="1" defTabSz="914400"/>
            <a:r>
              <a:rPr lang="en-US" sz="2000" dirty="0" smtClean="0">
                <a:solidFill>
                  <a:prstClr val="black"/>
                </a:solidFill>
              </a:rPr>
              <a:t>Separate transfer and zoned students. </a:t>
            </a:r>
          </a:p>
          <a:p>
            <a:pPr marL="0" lvl="1" defTabSz="914400"/>
            <a:endParaRPr lang="en-US" sz="2000" dirty="0">
              <a:solidFill>
                <a:prstClr val="black"/>
              </a:solidFill>
            </a:endParaRPr>
          </a:p>
          <a:p>
            <a:pPr defTabSz="914400"/>
            <a:endParaRPr lang="en-US" sz="20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</a:rPr>
              <a:t>The method sometimes must be altered:</a:t>
            </a:r>
          </a:p>
          <a:p>
            <a:pPr marL="285750" indent="-285750" defTabSz="9144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Recent Zoning Changes</a:t>
            </a:r>
          </a:p>
          <a:p>
            <a:pPr marL="285750" indent="-285750" defTabSz="9144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One-time demolitions that affected a large group of students</a:t>
            </a:r>
          </a:p>
          <a:p>
            <a:pPr marL="285750" indent="-285750" defTabSz="9144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Kindergarten, Grade 6, and Grade 9</a:t>
            </a:r>
          </a:p>
          <a:p>
            <a:pPr marL="285750" indent="-285750" defTabSz="9144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Transfer Students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4223" y="3657600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 smtClean="0">
                <a:ln w="11430"/>
                <a:gradFill>
                  <a:gsLst>
                    <a:gs pos="25000">
                      <a:srgbClr val="E36C09">
                        <a:satMod val="155000"/>
                      </a:srgbClr>
                    </a:gs>
                    <a:gs pos="100000">
                      <a:srgbClr val="E36C0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spc="50" dirty="0">
              <a:ln w="11430"/>
              <a:gradFill>
                <a:gsLst>
                  <a:gs pos="25000">
                    <a:srgbClr val="E36C09">
                      <a:satMod val="155000"/>
                    </a:srgbClr>
                  </a:gs>
                  <a:gs pos="100000">
                    <a:srgbClr val="E36C0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368084"/>
              </p:ext>
            </p:extLst>
          </p:nvPr>
        </p:nvGraphicFramePr>
        <p:xfrm>
          <a:off x="3124200" y="1828800"/>
          <a:ext cx="3482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3276735" imgH="3210042" progId="Excel.Sheet.12">
                  <p:embed/>
                </p:oleObj>
              </mc:Choice>
              <mc:Fallback>
                <p:oleObj name="Worksheet" r:id="rId4" imgW="3276735" imgH="321004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3482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451155"/>
            <a:ext cx="571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595959"/>
                </a:solidFill>
              </a:rPr>
              <a:t>Cohort Survival – High School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3116" y="3352800"/>
            <a:ext cx="399884" cy="19050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2116" y="2971800"/>
            <a:ext cx="399884" cy="190500"/>
          </a:xfrm>
          <a:prstGeom prst="rect">
            <a:avLst/>
          </a:prstGeom>
          <a:solidFill>
            <a:srgbClr val="FF0000">
              <a:alpha val="1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72058" y="3162300"/>
            <a:ext cx="181058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5009" y="4191000"/>
            <a:ext cx="159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srgbClr val="FF0000"/>
                </a:solidFill>
              </a:rPr>
              <a:t>Transfers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24" y="889867"/>
            <a:ext cx="5114372" cy="511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99316" y="93113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>
                <a:solidFill>
                  <a:srgbClr val="595959"/>
                </a:solidFill>
              </a:rPr>
              <a:t>Percent Change in Live Births by Zip </a:t>
            </a:r>
            <a:r>
              <a:rPr lang="en-US" dirty="0" smtClean="0">
                <a:solidFill>
                  <a:srgbClr val="595959"/>
                </a:solidFill>
              </a:rPr>
              <a:t>Code:</a:t>
            </a:r>
          </a:p>
          <a:p>
            <a:pPr algn="ctr" defTabSz="914400"/>
            <a:r>
              <a:rPr lang="en-US" dirty="0" smtClean="0">
                <a:solidFill>
                  <a:srgbClr val="595959"/>
                </a:solidFill>
              </a:rPr>
              <a:t>Ages </a:t>
            </a:r>
            <a:r>
              <a:rPr lang="en-US" dirty="0">
                <a:solidFill>
                  <a:srgbClr val="595959"/>
                </a:solidFill>
              </a:rPr>
              <a:t>1-3 compared to Ages 4-6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506" cy="1143000"/>
          </a:xfrm>
        </p:spPr>
        <p:txBody>
          <a:bodyPr rtlCol="0" anchor="t">
            <a:noAutofit/>
          </a:bodyPr>
          <a:lstStyle/>
          <a:p>
            <a:pPr algn="ctr" defTabSz="914293" eaLnBrk="1" fontAlgn="auto" hangingPunct="1">
              <a:spcAft>
                <a:spcPts val="0"/>
              </a:spcAft>
              <a:defRPr/>
            </a:pPr>
            <a:r>
              <a:rPr lang="en-US" sz="2800" b="1" i="1" dirty="0" smtClean="0"/>
              <a:t>Preliminary Budget Conference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Planning Considerations – Focus Areas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3376"/>
            <a:ext cx="8115300" cy="454208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Staffing/Regular Salaries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85-90% of GF1 Average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Salary Obligations								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Support Packages/Debts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Operations and Instructional Support	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Instructional Program Requirements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76363" y="3646280"/>
            <a:ext cx="3048000" cy="3238688"/>
            <a:chOff x="3076363" y="3770105"/>
            <a:chExt cx="3048000" cy="3238688"/>
          </a:xfrm>
        </p:grpSpPr>
        <p:sp>
          <p:nvSpPr>
            <p:cNvPr id="20" name="Rectangle 7"/>
            <p:cNvSpPr/>
            <p:nvPr/>
          </p:nvSpPr>
          <p:spPr>
            <a:xfrm rot="7276863" flipH="1">
              <a:off x="3874004" y="5214401"/>
              <a:ext cx="1374082" cy="2214701"/>
            </a:xfrm>
            <a:custGeom>
              <a:avLst/>
              <a:gdLst>
                <a:gd name="connsiteX0" fmla="*/ 0 w 917944"/>
                <a:gd name="connsiteY0" fmla="*/ 0 h 1013113"/>
                <a:gd name="connsiteX1" fmla="*/ 917944 w 917944"/>
                <a:gd name="connsiteY1" fmla="*/ 0 h 1013113"/>
                <a:gd name="connsiteX2" fmla="*/ 917944 w 917944"/>
                <a:gd name="connsiteY2" fmla="*/ 1013113 h 1013113"/>
                <a:gd name="connsiteX3" fmla="*/ 0 w 917944"/>
                <a:gd name="connsiteY3" fmla="*/ 1013113 h 1013113"/>
                <a:gd name="connsiteX4" fmla="*/ 0 w 917944"/>
                <a:gd name="connsiteY4" fmla="*/ 0 h 1013113"/>
                <a:gd name="connsiteX0" fmla="*/ 869183 w 917944"/>
                <a:gd name="connsiteY0" fmla="*/ 0 h 1942585"/>
                <a:gd name="connsiteX1" fmla="*/ 917944 w 917944"/>
                <a:gd name="connsiteY1" fmla="*/ 929472 h 1942585"/>
                <a:gd name="connsiteX2" fmla="*/ 917944 w 917944"/>
                <a:gd name="connsiteY2" fmla="*/ 1942585 h 1942585"/>
                <a:gd name="connsiteX3" fmla="*/ 0 w 917944"/>
                <a:gd name="connsiteY3" fmla="*/ 1942585 h 1942585"/>
                <a:gd name="connsiteX4" fmla="*/ 869183 w 917944"/>
                <a:gd name="connsiteY4" fmla="*/ 0 h 1942585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445483 w 1445483"/>
                <a:gd name="connsiteY2" fmla="*/ 1942585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013404 w 1445483"/>
                <a:gd name="connsiteY2" fmla="*/ 1706448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30411"/>
                <a:gd name="connsiteY0" fmla="*/ 0 h 2294277"/>
                <a:gd name="connsiteX1" fmla="*/ 1430411 w 1430411"/>
                <a:gd name="connsiteY1" fmla="*/ 1009859 h 2294277"/>
                <a:gd name="connsiteX2" fmla="*/ 1013404 w 1430411"/>
                <a:gd name="connsiteY2" fmla="*/ 1706448 h 2294277"/>
                <a:gd name="connsiteX3" fmla="*/ 0 w 1430411"/>
                <a:gd name="connsiteY3" fmla="*/ 2294277 h 2294277"/>
                <a:gd name="connsiteX4" fmla="*/ 1396722 w 1430411"/>
                <a:gd name="connsiteY4" fmla="*/ 0 h 2294277"/>
                <a:gd name="connsiteX0" fmla="*/ 1396722 w 1405290"/>
                <a:gd name="connsiteY0" fmla="*/ 0 h 2294277"/>
                <a:gd name="connsiteX1" fmla="*/ 1405290 w 1405290"/>
                <a:gd name="connsiteY1" fmla="*/ 1045028 h 2294277"/>
                <a:gd name="connsiteX2" fmla="*/ 1013404 w 1405290"/>
                <a:gd name="connsiteY2" fmla="*/ 1706448 h 2294277"/>
                <a:gd name="connsiteX3" fmla="*/ 0 w 1405290"/>
                <a:gd name="connsiteY3" fmla="*/ 2294277 h 2294277"/>
                <a:gd name="connsiteX4" fmla="*/ 1396722 w 1405290"/>
                <a:gd name="connsiteY4" fmla="*/ 0 h 2294277"/>
                <a:gd name="connsiteX0" fmla="*/ 1401747 w 1405290"/>
                <a:gd name="connsiteY0" fmla="*/ 0 h 2314373"/>
                <a:gd name="connsiteX1" fmla="*/ 1405290 w 1405290"/>
                <a:gd name="connsiteY1" fmla="*/ 1065124 h 2314373"/>
                <a:gd name="connsiteX2" fmla="*/ 1013404 w 1405290"/>
                <a:gd name="connsiteY2" fmla="*/ 1726544 h 2314373"/>
                <a:gd name="connsiteX3" fmla="*/ 0 w 1405290"/>
                <a:gd name="connsiteY3" fmla="*/ 2314373 h 2314373"/>
                <a:gd name="connsiteX4" fmla="*/ 1401747 w 1405290"/>
                <a:gd name="connsiteY4" fmla="*/ 0 h 2314373"/>
                <a:gd name="connsiteX0" fmla="*/ 1401747 w 1405290"/>
                <a:gd name="connsiteY0" fmla="*/ 0 h 2314373"/>
                <a:gd name="connsiteX1" fmla="*/ 1405290 w 1405290"/>
                <a:gd name="connsiteY1" fmla="*/ 1065124 h 2314373"/>
                <a:gd name="connsiteX2" fmla="*/ 1015204 w 1405290"/>
                <a:gd name="connsiteY2" fmla="*/ 1769324 h 2314373"/>
                <a:gd name="connsiteX3" fmla="*/ 0 w 1405290"/>
                <a:gd name="connsiteY3" fmla="*/ 2314373 h 2314373"/>
                <a:gd name="connsiteX4" fmla="*/ 1401747 w 1405290"/>
                <a:gd name="connsiteY4" fmla="*/ 0 h 2314373"/>
                <a:gd name="connsiteX0" fmla="*/ 1401747 w 1410173"/>
                <a:gd name="connsiteY0" fmla="*/ 0 h 2314373"/>
                <a:gd name="connsiteX1" fmla="*/ 1410173 w 1410173"/>
                <a:gd name="connsiteY1" fmla="*/ 1102828 h 2314373"/>
                <a:gd name="connsiteX2" fmla="*/ 1015204 w 1410173"/>
                <a:gd name="connsiteY2" fmla="*/ 1769324 h 2314373"/>
                <a:gd name="connsiteX3" fmla="*/ 0 w 1410173"/>
                <a:gd name="connsiteY3" fmla="*/ 2314373 h 2314373"/>
                <a:gd name="connsiteX4" fmla="*/ 1401747 w 1410173"/>
                <a:gd name="connsiteY4" fmla="*/ 0 h 2314373"/>
                <a:gd name="connsiteX0" fmla="*/ 1401747 w 1410173"/>
                <a:gd name="connsiteY0" fmla="*/ 0 h 2314373"/>
                <a:gd name="connsiteX1" fmla="*/ 1410173 w 1410173"/>
                <a:gd name="connsiteY1" fmla="*/ 1102828 h 2314373"/>
                <a:gd name="connsiteX2" fmla="*/ 991822 w 1410173"/>
                <a:gd name="connsiteY2" fmla="*/ 1762066 h 2314373"/>
                <a:gd name="connsiteX3" fmla="*/ 0 w 1410173"/>
                <a:gd name="connsiteY3" fmla="*/ 2314373 h 2314373"/>
                <a:gd name="connsiteX4" fmla="*/ 1401747 w 1410173"/>
                <a:gd name="connsiteY4" fmla="*/ 0 h 2314373"/>
                <a:gd name="connsiteX0" fmla="*/ 1432578 w 1432776"/>
                <a:gd name="connsiteY0" fmla="*/ 0 h 2365119"/>
                <a:gd name="connsiteX1" fmla="*/ 1410173 w 1432776"/>
                <a:gd name="connsiteY1" fmla="*/ 1153574 h 2365119"/>
                <a:gd name="connsiteX2" fmla="*/ 991822 w 1432776"/>
                <a:gd name="connsiteY2" fmla="*/ 1812812 h 2365119"/>
                <a:gd name="connsiteX3" fmla="*/ 0 w 1432776"/>
                <a:gd name="connsiteY3" fmla="*/ 2365119 h 2365119"/>
                <a:gd name="connsiteX4" fmla="*/ 1432578 w 1432776"/>
                <a:gd name="connsiteY4" fmla="*/ 0 h 2365119"/>
                <a:gd name="connsiteX0" fmla="*/ 1455059 w 1455257"/>
                <a:gd name="connsiteY0" fmla="*/ 0 h 2379251"/>
                <a:gd name="connsiteX1" fmla="*/ 1432654 w 1455257"/>
                <a:gd name="connsiteY1" fmla="*/ 1153574 h 2379251"/>
                <a:gd name="connsiteX2" fmla="*/ 1014303 w 1455257"/>
                <a:gd name="connsiteY2" fmla="*/ 1812812 h 2379251"/>
                <a:gd name="connsiteX3" fmla="*/ 0 w 1455257"/>
                <a:gd name="connsiteY3" fmla="*/ 2379251 h 2379251"/>
                <a:gd name="connsiteX4" fmla="*/ 1455059 w 1455257"/>
                <a:gd name="connsiteY4" fmla="*/ 0 h 2379251"/>
                <a:gd name="connsiteX0" fmla="*/ 1466432 w 1466575"/>
                <a:gd name="connsiteY0" fmla="*/ 0 h 2403707"/>
                <a:gd name="connsiteX1" fmla="*/ 1432654 w 1466575"/>
                <a:gd name="connsiteY1" fmla="*/ 1178030 h 2403707"/>
                <a:gd name="connsiteX2" fmla="*/ 1014303 w 1466575"/>
                <a:gd name="connsiteY2" fmla="*/ 1837268 h 2403707"/>
                <a:gd name="connsiteX3" fmla="*/ 0 w 1466575"/>
                <a:gd name="connsiteY3" fmla="*/ 2403707 h 2403707"/>
                <a:gd name="connsiteX4" fmla="*/ 1466432 w 1466575"/>
                <a:gd name="connsiteY4" fmla="*/ 0 h 2403707"/>
                <a:gd name="connsiteX0" fmla="*/ 1505547 w 1505690"/>
                <a:gd name="connsiteY0" fmla="*/ 0 h 2456616"/>
                <a:gd name="connsiteX1" fmla="*/ 1471769 w 1505690"/>
                <a:gd name="connsiteY1" fmla="*/ 1178030 h 2456616"/>
                <a:gd name="connsiteX2" fmla="*/ 1053418 w 1505690"/>
                <a:gd name="connsiteY2" fmla="*/ 1837268 h 2456616"/>
                <a:gd name="connsiteX3" fmla="*/ 0 w 1505690"/>
                <a:gd name="connsiteY3" fmla="*/ 2456616 h 2456616"/>
                <a:gd name="connsiteX4" fmla="*/ 1505547 w 1505690"/>
                <a:gd name="connsiteY4" fmla="*/ 0 h 2456616"/>
                <a:gd name="connsiteX0" fmla="*/ 1507189 w 1507326"/>
                <a:gd name="connsiteY0" fmla="*/ 0 h 2476529"/>
                <a:gd name="connsiteX1" fmla="*/ 1471769 w 1507326"/>
                <a:gd name="connsiteY1" fmla="*/ 1197943 h 2476529"/>
                <a:gd name="connsiteX2" fmla="*/ 1053418 w 1507326"/>
                <a:gd name="connsiteY2" fmla="*/ 1857181 h 2476529"/>
                <a:gd name="connsiteX3" fmla="*/ 0 w 1507326"/>
                <a:gd name="connsiteY3" fmla="*/ 2476529 h 2476529"/>
                <a:gd name="connsiteX4" fmla="*/ 1507189 w 1507326"/>
                <a:gd name="connsiteY4" fmla="*/ 0 h 2476529"/>
                <a:gd name="connsiteX0" fmla="*/ 1507189 w 1507326"/>
                <a:gd name="connsiteY0" fmla="*/ 0 h 2476529"/>
                <a:gd name="connsiteX1" fmla="*/ 1471769 w 1507326"/>
                <a:gd name="connsiteY1" fmla="*/ 1197943 h 2476529"/>
                <a:gd name="connsiteX2" fmla="*/ 1074426 w 1507326"/>
                <a:gd name="connsiteY2" fmla="*/ 1845549 h 2476529"/>
                <a:gd name="connsiteX3" fmla="*/ 0 w 1507326"/>
                <a:gd name="connsiteY3" fmla="*/ 2476529 h 2476529"/>
                <a:gd name="connsiteX4" fmla="*/ 1507189 w 1507326"/>
                <a:gd name="connsiteY4" fmla="*/ 0 h 2476529"/>
                <a:gd name="connsiteX0" fmla="*/ 1507189 w 1507326"/>
                <a:gd name="connsiteY0" fmla="*/ 0 h 2476529"/>
                <a:gd name="connsiteX1" fmla="*/ 1471769 w 1507326"/>
                <a:gd name="connsiteY1" fmla="*/ 1197943 h 2476529"/>
                <a:gd name="connsiteX2" fmla="*/ 1066693 w 1507326"/>
                <a:gd name="connsiteY2" fmla="*/ 1858276 h 2476529"/>
                <a:gd name="connsiteX3" fmla="*/ 0 w 1507326"/>
                <a:gd name="connsiteY3" fmla="*/ 2476529 h 2476529"/>
                <a:gd name="connsiteX4" fmla="*/ 1507189 w 1507326"/>
                <a:gd name="connsiteY4" fmla="*/ 0 h 2476529"/>
                <a:gd name="connsiteX0" fmla="*/ 1507189 w 1507326"/>
                <a:gd name="connsiteY0" fmla="*/ 0 h 2476529"/>
                <a:gd name="connsiteX1" fmla="*/ 1471769 w 1507326"/>
                <a:gd name="connsiteY1" fmla="*/ 1197943 h 2476529"/>
                <a:gd name="connsiteX2" fmla="*/ 1068691 w 1507326"/>
                <a:gd name="connsiteY2" fmla="*/ 1866460 h 2476529"/>
                <a:gd name="connsiteX3" fmla="*/ 0 w 1507326"/>
                <a:gd name="connsiteY3" fmla="*/ 2476529 h 2476529"/>
                <a:gd name="connsiteX4" fmla="*/ 1507189 w 1507326"/>
                <a:gd name="connsiteY4" fmla="*/ 0 h 2476529"/>
                <a:gd name="connsiteX0" fmla="*/ 1507189 w 1507400"/>
                <a:gd name="connsiteY0" fmla="*/ 0 h 2476529"/>
                <a:gd name="connsiteX1" fmla="*/ 1486687 w 1507400"/>
                <a:gd name="connsiteY1" fmla="*/ 1179125 h 2476529"/>
                <a:gd name="connsiteX2" fmla="*/ 1068691 w 1507400"/>
                <a:gd name="connsiteY2" fmla="*/ 1866460 h 2476529"/>
                <a:gd name="connsiteX3" fmla="*/ 0 w 1507400"/>
                <a:gd name="connsiteY3" fmla="*/ 2476529 h 2476529"/>
                <a:gd name="connsiteX4" fmla="*/ 1507189 w 1507400"/>
                <a:gd name="connsiteY4" fmla="*/ 0 h 2476529"/>
                <a:gd name="connsiteX0" fmla="*/ 1482005 w 1482216"/>
                <a:gd name="connsiteY0" fmla="*/ 0 h 2445881"/>
                <a:gd name="connsiteX1" fmla="*/ 1461503 w 1482216"/>
                <a:gd name="connsiteY1" fmla="*/ 1179125 h 2445881"/>
                <a:gd name="connsiteX2" fmla="*/ 1043507 w 1482216"/>
                <a:gd name="connsiteY2" fmla="*/ 1866460 h 2445881"/>
                <a:gd name="connsiteX3" fmla="*/ 0 w 1482216"/>
                <a:gd name="connsiteY3" fmla="*/ 2445881 h 2445881"/>
                <a:gd name="connsiteX4" fmla="*/ 1482005 w 1482216"/>
                <a:gd name="connsiteY4" fmla="*/ 0 h 2445881"/>
                <a:gd name="connsiteX0" fmla="*/ 1491950 w 1492161"/>
                <a:gd name="connsiteY0" fmla="*/ 0 h 2457427"/>
                <a:gd name="connsiteX1" fmla="*/ 1471448 w 1492161"/>
                <a:gd name="connsiteY1" fmla="*/ 1179125 h 2457427"/>
                <a:gd name="connsiteX2" fmla="*/ 1053452 w 1492161"/>
                <a:gd name="connsiteY2" fmla="*/ 1866460 h 2457427"/>
                <a:gd name="connsiteX3" fmla="*/ 0 w 1492161"/>
                <a:gd name="connsiteY3" fmla="*/ 2457427 h 2457427"/>
                <a:gd name="connsiteX4" fmla="*/ 1491950 w 1492161"/>
                <a:gd name="connsiteY4" fmla="*/ 0 h 2457427"/>
                <a:gd name="connsiteX0" fmla="*/ 1449743 w 1449954"/>
                <a:gd name="connsiteY0" fmla="*/ 0 h 2395926"/>
                <a:gd name="connsiteX1" fmla="*/ 1429241 w 1449954"/>
                <a:gd name="connsiteY1" fmla="*/ 1179125 h 2395926"/>
                <a:gd name="connsiteX2" fmla="*/ 1011245 w 1449954"/>
                <a:gd name="connsiteY2" fmla="*/ 1866460 h 2395926"/>
                <a:gd name="connsiteX3" fmla="*/ 0 w 1449954"/>
                <a:gd name="connsiteY3" fmla="*/ 2395926 h 2395926"/>
                <a:gd name="connsiteX4" fmla="*/ 1449743 w 1449954"/>
                <a:gd name="connsiteY4" fmla="*/ 0 h 2395926"/>
                <a:gd name="connsiteX0" fmla="*/ 1460485 w 1460696"/>
                <a:gd name="connsiteY0" fmla="*/ 0 h 2413606"/>
                <a:gd name="connsiteX1" fmla="*/ 1439983 w 1460696"/>
                <a:gd name="connsiteY1" fmla="*/ 1179125 h 2413606"/>
                <a:gd name="connsiteX2" fmla="*/ 1021987 w 1460696"/>
                <a:gd name="connsiteY2" fmla="*/ 1866460 h 2413606"/>
                <a:gd name="connsiteX3" fmla="*/ 0 w 1460696"/>
                <a:gd name="connsiteY3" fmla="*/ 2413606 h 2413606"/>
                <a:gd name="connsiteX4" fmla="*/ 1460485 w 1460696"/>
                <a:gd name="connsiteY4" fmla="*/ 0 h 2413606"/>
                <a:gd name="connsiteX0" fmla="*/ 1449877 w 1450088"/>
                <a:gd name="connsiteY0" fmla="*/ 0 h 2420051"/>
                <a:gd name="connsiteX1" fmla="*/ 1429375 w 1450088"/>
                <a:gd name="connsiteY1" fmla="*/ 1179125 h 2420051"/>
                <a:gd name="connsiteX2" fmla="*/ 1011379 w 1450088"/>
                <a:gd name="connsiteY2" fmla="*/ 1866460 h 2420051"/>
                <a:gd name="connsiteX3" fmla="*/ 0 w 1450088"/>
                <a:gd name="connsiteY3" fmla="*/ 2420051 h 2420051"/>
                <a:gd name="connsiteX4" fmla="*/ 1449877 w 1450088"/>
                <a:gd name="connsiteY4" fmla="*/ 0 h 2420051"/>
                <a:gd name="connsiteX0" fmla="*/ 1449877 w 1450088"/>
                <a:gd name="connsiteY0" fmla="*/ 0 h 2420051"/>
                <a:gd name="connsiteX1" fmla="*/ 1429375 w 1450088"/>
                <a:gd name="connsiteY1" fmla="*/ 1179125 h 2420051"/>
                <a:gd name="connsiteX2" fmla="*/ 1030045 w 1450088"/>
                <a:gd name="connsiteY2" fmla="*/ 1852437 h 2420051"/>
                <a:gd name="connsiteX3" fmla="*/ 0 w 1450088"/>
                <a:gd name="connsiteY3" fmla="*/ 2420051 h 2420051"/>
                <a:gd name="connsiteX4" fmla="*/ 1449877 w 1450088"/>
                <a:gd name="connsiteY4" fmla="*/ 0 h 2420051"/>
                <a:gd name="connsiteX0" fmla="*/ 1458576 w 1458787"/>
                <a:gd name="connsiteY0" fmla="*/ 0 h 2426087"/>
                <a:gd name="connsiteX1" fmla="*/ 1438074 w 1458787"/>
                <a:gd name="connsiteY1" fmla="*/ 1179125 h 2426087"/>
                <a:gd name="connsiteX2" fmla="*/ 1038744 w 1458787"/>
                <a:gd name="connsiteY2" fmla="*/ 1852437 h 2426087"/>
                <a:gd name="connsiteX3" fmla="*/ 0 w 1458787"/>
                <a:gd name="connsiteY3" fmla="*/ 2426087 h 2426087"/>
                <a:gd name="connsiteX4" fmla="*/ 1458576 w 1458787"/>
                <a:gd name="connsiteY4" fmla="*/ 0 h 2426087"/>
                <a:gd name="connsiteX0" fmla="*/ 1458576 w 1458787"/>
                <a:gd name="connsiteY0" fmla="*/ 0 h 2426087"/>
                <a:gd name="connsiteX1" fmla="*/ 1438074 w 1458787"/>
                <a:gd name="connsiteY1" fmla="*/ 1179125 h 2426087"/>
                <a:gd name="connsiteX2" fmla="*/ 1022265 w 1458787"/>
                <a:gd name="connsiteY2" fmla="*/ 1865067 h 2426087"/>
                <a:gd name="connsiteX3" fmla="*/ 0 w 1458787"/>
                <a:gd name="connsiteY3" fmla="*/ 2426087 h 2426087"/>
                <a:gd name="connsiteX4" fmla="*/ 1458576 w 1458787"/>
                <a:gd name="connsiteY4" fmla="*/ 0 h 2426087"/>
                <a:gd name="connsiteX0" fmla="*/ 1458576 w 1458787"/>
                <a:gd name="connsiteY0" fmla="*/ 0 h 2426087"/>
                <a:gd name="connsiteX1" fmla="*/ 1438074 w 1458787"/>
                <a:gd name="connsiteY1" fmla="*/ 1179125 h 2426087"/>
                <a:gd name="connsiteX2" fmla="*/ 1020032 w 1458787"/>
                <a:gd name="connsiteY2" fmla="*/ 1868742 h 2426087"/>
                <a:gd name="connsiteX3" fmla="*/ 0 w 1458787"/>
                <a:gd name="connsiteY3" fmla="*/ 2426087 h 2426087"/>
                <a:gd name="connsiteX4" fmla="*/ 1458576 w 1458787"/>
                <a:gd name="connsiteY4" fmla="*/ 0 h 2426087"/>
                <a:gd name="connsiteX0" fmla="*/ 1458576 w 1458746"/>
                <a:gd name="connsiteY0" fmla="*/ 0 h 2426087"/>
                <a:gd name="connsiteX1" fmla="*/ 1431376 w 1458746"/>
                <a:gd name="connsiteY1" fmla="*/ 1190150 h 2426087"/>
                <a:gd name="connsiteX2" fmla="*/ 1020032 w 1458746"/>
                <a:gd name="connsiteY2" fmla="*/ 1868742 h 2426087"/>
                <a:gd name="connsiteX3" fmla="*/ 0 w 1458746"/>
                <a:gd name="connsiteY3" fmla="*/ 2426087 h 2426087"/>
                <a:gd name="connsiteX4" fmla="*/ 1458576 w 1458746"/>
                <a:gd name="connsiteY4" fmla="*/ 0 h 2426087"/>
                <a:gd name="connsiteX0" fmla="*/ 1449249 w 1449482"/>
                <a:gd name="connsiteY0" fmla="*/ 0 h 2406596"/>
                <a:gd name="connsiteX1" fmla="*/ 1431376 w 1449482"/>
                <a:gd name="connsiteY1" fmla="*/ 1170659 h 2406596"/>
                <a:gd name="connsiteX2" fmla="*/ 1020032 w 1449482"/>
                <a:gd name="connsiteY2" fmla="*/ 1849251 h 2406596"/>
                <a:gd name="connsiteX3" fmla="*/ 0 w 1449482"/>
                <a:gd name="connsiteY3" fmla="*/ 2406596 h 2406596"/>
                <a:gd name="connsiteX4" fmla="*/ 1449249 w 1449482"/>
                <a:gd name="connsiteY4" fmla="*/ 0 h 2406596"/>
                <a:gd name="connsiteX0" fmla="*/ 1449249 w 1449509"/>
                <a:gd name="connsiteY0" fmla="*/ 0 h 2406596"/>
                <a:gd name="connsiteX1" fmla="*/ 1433969 w 1449509"/>
                <a:gd name="connsiteY1" fmla="*/ 1168461 h 2406596"/>
                <a:gd name="connsiteX2" fmla="*/ 1020032 w 1449509"/>
                <a:gd name="connsiteY2" fmla="*/ 1849251 h 2406596"/>
                <a:gd name="connsiteX3" fmla="*/ 0 w 1449509"/>
                <a:gd name="connsiteY3" fmla="*/ 2406596 h 2406596"/>
                <a:gd name="connsiteX4" fmla="*/ 1449249 w 1449509"/>
                <a:gd name="connsiteY4" fmla="*/ 0 h 2406596"/>
                <a:gd name="connsiteX0" fmla="*/ 1449249 w 1449509"/>
                <a:gd name="connsiteY0" fmla="*/ 0 h 2406596"/>
                <a:gd name="connsiteX1" fmla="*/ 1433969 w 1449509"/>
                <a:gd name="connsiteY1" fmla="*/ 1168461 h 2406596"/>
                <a:gd name="connsiteX2" fmla="*/ 1011659 w 1449509"/>
                <a:gd name="connsiteY2" fmla="*/ 1863033 h 2406596"/>
                <a:gd name="connsiteX3" fmla="*/ 0 w 1449509"/>
                <a:gd name="connsiteY3" fmla="*/ 2406596 h 2406596"/>
                <a:gd name="connsiteX4" fmla="*/ 1449249 w 1449509"/>
                <a:gd name="connsiteY4" fmla="*/ 0 h 2406596"/>
                <a:gd name="connsiteX0" fmla="*/ 1451121 w 1451381"/>
                <a:gd name="connsiteY0" fmla="*/ 0 h 2411748"/>
                <a:gd name="connsiteX1" fmla="*/ 1435841 w 1451381"/>
                <a:gd name="connsiteY1" fmla="*/ 1168461 h 2411748"/>
                <a:gd name="connsiteX2" fmla="*/ 1013531 w 1451381"/>
                <a:gd name="connsiteY2" fmla="*/ 1863033 h 2411748"/>
                <a:gd name="connsiteX3" fmla="*/ 0 w 1451381"/>
                <a:gd name="connsiteY3" fmla="*/ 2411748 h 2411748"/>
                <a:gd name="connsiteX4" fmla="*/ 1451121 w 1451381"/>
                <a:gd name="connsiteY4" fmla="*/ 0 h 2411748"/>
                <a:gd name="connsiteX0" fmla="*/ 1451121 w 1451381"/>
                <a:gd name="connsiteY0" fmla="*/ 0 h 2411748"/>
                <a:gd name="connsiteX1" fmla="*/ 1435841 w 1451381"/>
                <a:gd name="connsiteY1" fmla="*/ 1168461 h 2411748"/>
                <a:gd name="connsiteX2" fmla="*/ 1009821 w 1451381"/>
                <a:gd name="connsiteY2" fmla="*/ 1867069 h 2411748"/>
                <a:gd name="connsiteX3" fmla="*/ 0 w 1451381"/>
                <a:gd name="connsiteY3" fmla="*/ 2411748 h 2411748"/>
                <a:gd name="connsiteX4" fmla="*/ 1451121 w 1451381"/>
                <a:gd name="connsiteY4" fmla="*/ 0 h 2411748"/>
                <a:gd name="connsiteX0" fmla="*/ 1451121 w 1451421"/>
                <a:gd name="connsiteY0" fmla="*/ 0 h 2411748"/>
                <a:gd name="connsiteX1" fmla="*/ 1438830 w 1451421"/>
                <a:gd name="connsiteY1" fmla="*/ 1161472 h 2411748"/>
                <a:gd name="connsiteX2" fmla="*/ 1009821 w 1451421"/>
                <a:gd name="connsiteY2" fmla="*/ 1867069 h 2411748"/>
                <a:gd name="connsiteX3" fmla="*/ 0 w 1451421"/>
                <a:gd name="connsiteY3" fmla="*/ 2411748 h 2411748"/>
                <a:gd name="connsiteX4" fmla="*/ 1451121 w 1451421"/>
                <a:gd name="connsiteY4" fmla="*/ 0 h 2411748"/>
                <a:gd name="connsiteX0" fmla="*/ 1451121 w 1451441"/>
                <a:gd name="connsiteY0" fmla="*/ 0 h 2411748"/>
                <a:gd name="connsiteX1" fmla="*/ 1440110 w 1451441"/>
                <a:gd name="connsiteY1" fmla="*/ 1163507 h 2411748"/>
                <a:gd name="connsiteX2" fmla="*/ 1009821 w 1451441"/>
                <a:gd name="connsiteY2" fmla="*/ 1867069 h 2411748"/>
                <a:gd name="connsiteX3" fmla="*/ 0 w 1451441"/>
                <a:gd name="connsiteY3" fmla="*/ 2411748 h 2411748"/>
                <a:gd name="connsiteX4" fmla="*/ 1451121 w 1451441"/>
                <a:gd name="connsiteY4" fmla="*/ 0 h 2411748"/>
                <a:gd name="connsiteX0" fmla="*/ 1451121 w 1451502"/>
                <a:gd name="connsiteY0" fmla="*/ 0 h 2411748"/>
                <a:gd name="connsiteX1" fmla="*/ 1443027 w 1451502"/>
                <a:gd name="connsiteY1" fmla="*/ 1154111 h 2411748"/>
                <a:gd name="connsiteX2" fmla="*/ 1009821 w 1451502"/>
                <a:gd name="connsiteY2" fmla="*/ 1867069 h 2411748"/>
                <a:gd name="connsiteX3" fmla="*/ 0 w 1451502"/>
                <a:gd name="connsiteY3" fmla="*/ 2411748 h 2411748"/>
                <a:gd name="connsiteX4" fmla="*/ 1451121 w 1451502"/>
                <a:gd name="connsiteY4" fmla="*/ 0 h 24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502" h="2411748">
                  <a:moveTo>
                    <a:pt x="1451121" y="0"/>
                  </a:moveTo>
                  <a:cubicBezTo>
                    <a:pt x="1453930" y="367609"/>
                    <a:pt x="1440218" y="786502"/>
                    <a:pt x="1443027" y="1154111"/>
                  </a:cubicBezTo>
                  <a:lnTo>
                    <a:pt x="1009821" y="1867069"/>
                  </a:lnTo>
                  <a:lnTo>
                    <a:pt x="0" y="2411748"/>
                  </a:lnTo>
                  <a:lnTo>
                    <a:pt x="1451121" y="0"/>
                  </a:lnTo>
                  <a:close/>
                </a:path>
              </a:pathLst>
            </a:custGeom>
            <a:solidFill>
              <a:srgbClr val="0070C0"/>
            </a:solidFill>
            <a:ln w="76200">
              <a:noFill/>
            </a:ln>
            <a:effectLst/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4186190" y="5179804"/>
              <a:ext cx="746244" cy="615067"/>
            </a:xfrm>
            <a:prstGeom prst="triangle">
              <a:avLst/>
            </a:prstGeom>
            <a:solidFill>
              <a:srgbClr val="FFFF00"/>
            </a:solidFill>
            <a:ln w="76200">
              <a:noFill/>
            </a:ln>
            <a:effectLst/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7"/>
            <p:cNvSpPr/>
            <p:nvPr/>
          </p:nvSpPr>
          <p:spPr>
            <a:xfrm>
              <a:off x="3262565" y="4176102"/>
              <a:ext cx="1290173" cy="2172634"/>
            </a:xfrm>
            <a:custGeom>
              <a:avLst/>
              <a:gdLst>
                <a:gd name="connsiteX0" fmla="*/ 0 w 917944"/>
                <a:gd name="connsiteY0" fmla="*/ 0 h 1013113"/>
                <a:gd name="connsiteX1" fmla="*/ 917944 w 917944"/>
                <a:gd name="connsiteY1" fmla="*/ 0 h 1013113"/>
                <a:gd name="connsiteX2" fmla="*/ 917944 w 917944"/>
                <a:gd name="connsiteY2" fmla="*/ 1013113 h 1013113"/>
                <a:gd name="connsiteX3" fmla="*/ 0 w 917944"/>
                <a:gd name="connsiteY3" fmla="*/ 1013113 h 1013113"/>
                <a:gd name="connsiteX4" fmla="*/ 0 w 917944"/>
                <a:gd name="connsiteY4" fmla="*/ 0 h 1013113"/>
                <a:gd name="connsiteX0" fmla="*/ 869183 w 917944"/>
                <a:gd name="connsiteY0" fmla="*/ 0 h 1942585"/>
                <a:gd name="connsiteX1" fmla="*/ 917944 w 917944"/>
                <a:gd name="connsiteY1" fmla="*/ 929472 h 1942585"/>
                <a:gd name="connsiteX2" fmla="*/ 917944 w 917944"/>
                <a:gd name="connsiteY2" fmla="*/ 1942585 h 1942585"/>
                <a:gd name="connsiteX3" fmla="*/ 0 w 917944"/>
                <a:gd name="connsiteY3" fmla="*/ 1942585 h 1942585"/>
                <a:gd name="connsiteX4" fmla="*/ 869183 w 917944"/>
                <a:gd name="connsiteY4" fmla="*/ 0 h 1942585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445483 w 1445483"/>
                <a:gd name="connsiteY2" fmla="*/ 1942585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013404 w 1445483"/>
                <a:gd name="connsiteY2" fmla="*/ 1706448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30411"/>
                <a:gd name="connsiteY0" fmla="*/ 0 h 2294277"/>
                <a:gd name="connsiteX1" fmla="*/ 1430411 w 1430411"/>
                <a:gd name="connsiteY1" fmla="*/ 1009859 h 2294277"/>
                <a:gd name="connsiteX2" fmla="*/ 1013404 w 1430411"/>
                <a:gd name="connsiteY2" fmla="*/ 1706448 h 2294277"/>
                <a:gd name="connsiteX3" fmla="*/ 0 w 1430411"/>
                <a:gd name="connsiteY3" fmla="*/ 2294277 h 2294277"/>
                <a:gd name="connsiteX4" fmla="*/ 1396722 w 1430411"/>
                <a:gd name="connsiteY4" fmla="*/ 0 h 2294277"/>
                <a:gd name="connsiteX0" fmla="*/ 1396722 w 1405290"/>
                <a:gd name="connsiteY0" fmla="*/ 0 h 2294277"/>
                <a:gd name="connsiteX1" fmla="*/ 1405290 w 1405290"/>
                <a:gd name="connsiteY1" fmla="*/ 1045028 h 2294277"/>
                <a:gd name="connsiteX2" fmla="*/ 1013404 w 1405290"/>
                <a:gd name="connsiteY2" fmla="*/ 1706448 h 2294277"/>
                <a:gd name="connsiteX3" fmla="*/ 0 w 1405290"/>
                <a:gd name="connsiteY3" fmla="*/ 2294277 h 2294277"/>
                <a:gd name="connsiteX4" fmla="*/ 1396722 w 1405290"/>
                <a:gd name="connsiteY4" fmla="*/ 0 h 2294277"/>
                <a:gd name="connsiteX0" fmla="*/ 1401747 w 1405290"/>
                <a:gd name="connsiteY0" fmla="*/ 0 h 2314373"/>
                <a:gd name="connsiteX1" fmla="*/ 1405290 w 1405290"/>
                <a:gd name="connsiteY1" fmla="*/ 1065124 h 2314373"/>
                <a:gd name="connsiteX2" fmla="*/ 1013404 w 1405290"/>
                <a:gd name="connsiteY2" fmla="*/ 1726544 h 2314373"/>
                <a:gd name="connsiteX3" fmla="*/ 0 w 1405290"/>
                <a:gd name="connsiteY3" fmla="*/ 2314373 h 2314373"/>
                <a:gd name="connsiteX4" fmla="*/ 1401747 w 1405290"/>
                <a:gd name="connsiteY4" fmla="*/ 0 h 2314373"/>
                <a:gd name="connsiteX0" fmla="*/ 1401747 w 1405290"/>
                <a:gd name="connsiteY0" fmla="*/ 0 h 2314373"/>
                <a:gd name="connsiteX1" fmla="*/ 1405290 w 1405290"/>
                <a:gd name="connsiteY1" fmla="*/ 1065124 h 2314373"/>
                <a:gd name="connsiteX2" fmla="*/ 989576 w 1405290"/>
                <a:gd name="connsiteY2" fmla="*/ 1723566 h 2314373"/>
                <a:gd name="connsiteX3" fmla="*/ 0 w 1405290"/>
                <a:gd name="connsiteY3" fmla="*/ 2314373 h 2314373"/>
                <a:gd name="connsiteX4" fmla="*/ 1401747 w 1405290"/>
                <a:gd name="connsiteY4" fmla="*/ 0 h 2314373"/>
                <a:gd name="connsiteX0" fmla="*/ 1437489 w 1441032"/>
                <a:gd name="connsiteY0" fmla="*/ 0 h 2317352"/>
                <a:gd name="connsiteX1" fmla="*/ 1441032 w 1441032"/>
                <a:gd name="connsiteY1" fmla="*/ 1065124 h 2317352"/>
                <a:gd name="connsiteX2" fmla="*/ 1025318 w 1441032"/>
                <a:gd name="connsiteY2" fmla="*/ 1723566 h 2317352"/>
                <a:gd name="connsiteX3" fmla="*/ 0 w 1441032"/>
                <a:gd name="connsiteY3" fmla="*/ 2317352 h 2317352"/>
                <a:gd name="connsiteX4" fmla="*/ 1437489 w 1441032"/>
                <a:gd name="connsiteY4" fmla="*/ 0 h 2317352"/>
                <a:gd name="connsiteX0" fmla="*/ 1452381 w 1455924"/>
                <a:gd name="connsiteY0" fmla="*/ 0 h 2338202"/>
                <a:gd name="connsiteX1" fmla="*/ 1455924 w 1455924"/>
                <a:gd name="connsiteY1" fmla="*/ 1065124 h 2338202"/>
                <a:gd name="connsiteX2" fmla="*/ 1040210 w 1455924"/>
                <a:gd name="connsiteY2" fmla="*/ 1723566 h 2338202"/>
                <a:gd name="connsiteX3" fmla="*/ 0 w 1455924"/>
                <a:gd name="connsiteY3" fmla="*/ 2338202 h 2338202"/>
                <a:gd name="connsiteX4" fmla="*/ 1452381 w 1455924"/>
                <a:gd name="connsiteY4" fmla="*/ 0 h 2338202"/>
                <a:gd name="connsiteX0" fmla="*/ 1452381 w 1455924"/>
                <a:gd name="connsiteY0" fmla="*/ 0 h 2338202"/>
                <a:gd name="connsiteX1" fmla="*/ 1455924 w 1455924"/>
                <a:gd name="connsiteY1" fmla="*/ 1065124 h 2338202"/>
                <a:gd name="connsiteX2" fmla="*/ 1058081 w 1455924"/>
                <a:gd name="connsiteY2" fmla="*/ 1726544 h 2338202"/>
                <a:gd name="connsiteX3" fmla="*/ 0 w 1455924"/>
                <a:gd name="connsiteY3" fmla="*/ 2338202 h 2338202"/>
                <a:gd name="connsiteX4" fmla="*/ 1452381 w 1455924"/>
                <a:gd name="connsiteY4" fmla="*/ 0 h 2338202"/>
                <a:gd name="connsiteX0" fmla="*/ 1418722 w 1422265"/>
                <a:gd name="connsiteY0" fmla="*/ 0 h 2282104"/>
                <a:gd name="connsiteX1" fmla="*/ 1422265 w 1422265"/>
                <a:gd name="connsiteY1" fmla="*/ 1065124 h 2282104"/>
                <a:gd name="connsiteX2" fmla="*/ 1024422 w 1422265"/>
                <a:gd name="connsiteY2" fmla="*/ 1726544 h 2282104"/>
                <a:gd name="connsiteX3" fmla="*/ 0 w 1422265"/>
                <a:gd name="connsiteY3" fmla="*/ 2282104 h 2282104"/>
                <a:gd name="connsiteX4" fmla="*/ 1418722 w 1422265"/>
                <a:gd name="connsiteY4" fmla="*/ 0 h 2282104"/>
                <a:gd name="connsiteX0" fmla="*/ 1438763 w 1442306"/>
                <a:gd name="connsiteY0" fmla="*/ 0 h 2314672"/>
                <a:gd name="connsiteX1" fmla="*/ 1442306 w 1442306"/>
                <a:gd name="connsiteY1" fmla="*/ 1065124 h 2314672"/>
                <a:gd name="connsiteX2" fmla="*/ 1044463 w 1442306"/>
                <a:gd name="connsiteY2" fmla="*/ 1726544 h 2314672"/>
                <a:gd name="connsiteX3" fmla="*/ 0 w 1442306"/>
                <a:gd name="connsiteY3" fmla="*/ 2314672 h 2314672"/>
                <a:gd name="connsiteX4" fmla="*/ 1438763 w 1442306"/>
                <a:gd name="connsiteY4" fmla="*/ 0 h 2314672"/>
                <a:gd name="connsiteX0" fmla="*/ 1456300 w 1459843"/>
                <a:gd name="connsiteY0" fmla="*/ 0 h 2334713"/>
                <a:gd name="connsiteX1" fmla="*/ 1459843 w 1459843"/>
                <a:gd name="connsiteY1" fmla="*/ 1065124 h 2334713"/>
                <a:gd name="connsiteX2" fmla="*/ 1062000 w 1459843"/>
                <a:gd name="connsiteY2" fmla="*/ 1726544 h 2334713"/>
                <a:gd name="connsiteX3" fmla="*/ 0 w 1459843"/>
                <a:gd name="connsiteY3" fmla="*/ 2334713 h 2334713"/>
                <a:gd name="connsiteX4" fmla="*/ 1456300 w 1459843"/>
                <a:gd name="connsiteY4" fmla="*/ 0 h 2334713"/>
                <a:gd name="connsiteX0" fmla="*/ 1390099 w 1393642"/>
                <a:gd name="connsiteY0" fmla="*/ 0 h 2318162"/>
                <a:gd name="connsiteX1" fmla="*/ 1393642 w 1393642"/>
                <a:gd name="connsiteY1" fmla="*/ 1065124 h 2318162"/>
                <a:gd name="connsiteX2" fmla="*/ 995799 w 1393642"/>
                <a:gd name="connsiteY2" fmla="*/ 1726544 h 2318162"/>
                <a:gd name="connsiteX3" fmla="*/ 0 w 1393642"/>
                <a:gd name="connsiteY3" fmla="*/ 2318162 h 2318162"/>
                <a:gd name="connsiteX4" fmla="*/ 1390099 w 1393642"/>
                <a:gd name="connsiteY4" fmla="*/ 0 h 2318162"/>
                <a:gd name="connsiteX0" fmla="*/ 1377686 w 1381229"/>
                <a:gd name="connsiteY0" fmla="*/ 0 h 2297475"/>
                <a:gd name="connsiteX1" fmla="*/ 1381229 w 1381229"/>
                <a:gd name="connsiteY1" fmla="*/ 1065124 h 2297475"/>
                <a:gd name="connsiteX2" fmla="*/ 983386 w 1381229"/>
                <a:gd name="connsiteY2" fmla="*/ 1726544 h 2297475"/>
                <a:gd name="connsiteX3" fmla="*/ 0 w 1381229"/>
                <a:gd name="connsiteY3" fmla="*/ 2297475 h 2297475"/>
                <a:gd name="connsiteX4" fmla="*/ 1377686 w 1381229"/>
                <a:gd name="connsiteY4" fmla="*/ 0 h 2297475"/>
                <a:gd name="connsiteX0" fmla="*/ 1402511 w 1406054"/>
                <a:gd name="connsiteY0" fmla="*/ 0 h 2318162"/>
                <a:gd name="connsiteX1" fmla="*/ 1406054 w 1406054"/>
                <a:gd name="connsiteY1" fmla="*/ 1065124 h 2318162"/>
                <a:gd name="connsiteX2" fmla="*/ 1008211 w 1406054"/>
                <a:gd name="connsiteY2" fmla="*/ 1726544 h 2318162"/>
                <a:gd name="connsiteX3" fmla="*/ 0 w 1406054"/>
                <a:gd name="connsiteY3" fmla="*/ 2318162 h 2318162"/>
                <a:gd name="connsiteX4" fmla="*/ 1402511 w 1406054"/>
                <a:gd name="connsiteY4" fmla="*/ 0 h 2318162"/>
                <a:gd name="connsiteX0" fmla="*/ 1413449 w 1416992"/>
                <a:gd name="connsiteY0" fmla="*/ 0 h 2323631"/>
                <a:gd name="connsiteX1" fmla="*/ 1416992 w 1416992"/>
                <a:gd name="connsiteY1" fmla="*/ 1065124 h 2323631"/>
                <a:gd name="connsiteX2" fmla="*/ 1019149 w 1416992"/>
                <a:gd name="connsiteY2" fmla="*/ 1726544 h 2323631"/>
                <a:gd name="connsiteX3" fmla="*/ 0 w 1416992"/>
                <a:gd name="connsiteY3" fmla="*/ 2323631 h 2323631"/>
                <a:gd name="connsiteX4" fmla="*/ 1413449 w 1416992"/>
                <a:gd name="connsiteY4" fmla="*/ 0 h 2323631"/>
                <a:gd name="connsiteX0" fmla="*/ 1413449 w 1430152"/>
                <a:gd name="connsiteY0" fmla="*/ 0 h 2323631"/>
                <a:gd name="connsiteX1" fmla="*/ 1430152 w 1430152"/>
                <a:gd name="connsiteY1" fmla="*/ 1071704 h 2323631"/>
                <a:gd name="connsiteX2" fmla="*/ 1019149 w 1430152"/>
                <a:gd name="connsiteY2" fmla="*/ 1726544 h 2323631"/>
                <a:gd name="connsiteX3" fmla="*/ 0 w 1430152"/>
                <a:gd name="connsiteY3" fmla="*/ 2323631 h 2323631"/>
                <a:gd name="connsiteX4" fmla="*/ 1413449 w 1430152"/>
                <a:gd name="connsiteY4" fmla="*/ 0 h 2323631"/>
                <a:gd name="connsiteX0" fmla="*/ 1421126 w 1430152"/>
                <a:gd name="connsiteY0" fmla="*/ 0 h 2333501"/>
                <a:gd name="connsiteX1" fmla="*/ 1430152 w 1430152"/>
                <a:gd name="connsiteY1" fmla="*/ 1081574 h 2333501"/>
                <a:gd name="connsiteX2" fmla="*/ 1019149 w 1430152"/>
                <a:gd name="connsiteY2" fmla="*/ 1736414 h 2333501"/>
                <a:gd name="connsiteX3" fmla="*/ 0 w 1430152"/>
                <a:gd name="connsiteY3" fmla="*/ 2333501 h 2333501"/>
                <a:gd name="connsiteX4" fmla="*/ 1421126 w 1430152"/>
                <a:gd name="connsiteY4" fmla="*/ 0 h 2333501"/>
                <a:gd name="connsiteX0" fmla="*/ 1421126 w 1434539"/>
                <a:gd name="connsiteY0" fmla="*/ 0 h 2333501"/>
                <a:gd name="connsiteX1" fmla="*/ 1434539 w 1434539"/>
                <a:gd name="connsiteY1" fmla="*/ 1074994 h 2333501"/>
                <a:gd name="connsiteX2" fmla="*/ 1019149 w 1434539"/>
                <a:gd name="connsiteY2" fmla="*/ 1736414 h 2333501"/>
                <a:gd name="connsiteX3" fmla="*/ 0 w 1434539"/>
                <a:gd name="connsiteY3" fmla="*/ 2333501 h 2333501"/>
                <a:gd name="connsiteX4" fmla="*/ 1421126 w 1434539"/>
                <a:gd name="connsiteY4" fmla="*/ 0 h 2333501"/>
                <a:gd name="connsiteX0" fmla="*/ 1421126 w 1437829"/>
                <a:gd name="connsiteY0" fmla="*/ 0 h 2333501"/>
                <a:gd name="connsiteX1" fmla="*/ 1437829 w 1437829"/>
                <a:gd name="connsiteY1" fmla="*/ 1072801 h 2333501"/>
                <a:gd name="connsiteX2" fmla="*/ 1019149 w 1437829"/>
                <a:gd name="connsiteY2" fmla="*/ 1736414 h 2333501"/>
                <a:gd name="connsiteX3" fmla="*/ 0 w 1437829"/>
                <a:gd name="connsiteY3" fmla="*/ 2333501 h 2333501"/>
                <a:gd name="connsiteX4" fmla="*/ 1421126 w 1437829"/>
                <a:gd name="connsiteY4" fmla="*/ 0 h 2333501"/>
                <a:gd name="connsiteX0" fmla="*/ 1421126 w 1437829"/>
                <a:gd name="connsiteY0" fmla="*/ 0 h 2333501"/>
                <a:gd name="connsiteX1" fmla="*/ 1437829 w 1437829"/>
                <a:gd name="connsiteY1" fmla="*/ 1072801 h 2333501"/>
                <a:gd name="connsiteX2" fmla="*/ 1010376 w 1437829"/>
                <a:gd name="connsiteY2" fmla="*/ 1745187 h 2333501"/>
                <a:gd name="connsiteX3" fmla="*/ 0 w 1437829"/>
                <a:gd name="connsiteY3" fmla="*/ 2333501 h 2333501"/>
                <a:gd name="connsiteX4" fmla="*/ 1421126 w 1437829"/>
                <a:gd name="connsiteY4" fmla="*/ 0 h 2333501"/>
                <a:gd name="connsiteX0" fmla="*/ 1418933 w 1435636"/>
                <a:gd name="connsiteY0" fmla="*/ 0 h 2341177"/>
                <a:gd name="connsiteX1" fmla="*/ 1435636 w 1435636"/>
                <a:gd name="connsiteY1" fmla="*/ 1072801 h 2341177"/>
                <a:gd name="connsiteX2" fmla="*/ 1008183 w 1435636"/>
                <a:gd name="connsiteY2" fmla="*/ 1745187 h 2341177"/>
                <a:gd name="connsiteX3" fmla="*/ 0 w 1435636"/>
                <a:gd name="connsiteY3" fmla="*/ 2341177 h 2341177"/>
                <a:gd name="connsiteX4" fmla="*/ 1418933 w 1435636"/>
                <a:gd name="connsiteY4" fmla="*/ 0 h 2341177"/>
                <a:gd name="connsiteX0" fmla="*/ 1418933 w 1435636"/>
                <a:gd name="connsiteY0" fmla="*/ 0 h 2341177"/>
                <a:gd name="connsiteX1" fmla="*/ 1435636 w 1435636"/>
                <a:gd name="connsiteY1" fmla="*/ 1072801 h 2341177"/>
                <a:gd name="connsiteX2" fmla="*/ 1008183 w 1435636"/>
                <a:gd name="connsiteY2" fmla="*/ 1748477 h 2341177"/>
                <a:gd name="connsiteX3" fmla="*/ 0 w 1435636"/>
                <a:gd name="connsiteY3" fmla="*/ 2341177 h 2341177"/>
                <a:gd name="connsiteX4" fmla="*/ 1418933 w 1435636"/>
                <a:gd name="connsiteY4" fmla="*/ 0 h 2341177"/>
                <a:gd name="connsiteX0" fmla="*/ 1418933 w 1433202"/>
                <a:gd name="connsiteY0" fmla="*/ 0 h 2341177"/>
                <a:gd name="connsiteX1" fmla="*/ 1433202 w 1433202"/>
                <a:gd name="connsiteY1" fmla="*/ 1067933 h 2341177"/>
                <a:gd name="connsiteX2" fmla="*/ 1008183 w 1433202"/>
                <a:gd name="connsiteY2" fmla="*/ 1748477 h 2341177"/>
                <a:gd name="connsiteX3" fmla="*/ 0 w 1433202"/>
                <a:gd name="connsiteY3" fmla="*/ 2341177 h 2341177"/>
                <a:gd name="connsiteX4" fmla="*/ 1418933 w 1433202"/>
                <a:gd name="connsiteY4" fmla="*/ 0 h 234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202" h="2341177">
                  <a:moveTo>
                    <a:pt x="1418933" y="0"/>
                  </a:moveTo>
                  <a:cubicBezTo>
                    <a:pt x="1421942" y="360525"/>
                    <a:pt x="1430193" y="707408"/>
                    <a:pt x="1433202" y="1067933"/>
                  </a:cubicBezTo>
                  <a:lnTo>
                    <a:pt x="1008183" y="1748477"/>
                  </a:lnTo>
                  <a:lnTo>
                    <a:pt x="0" y="2341177"/>
                  </a:lnTo>
                  <a:lnTo>
                    <a:pt x="141893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  <a:effectLst/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 flipH="1">
              <a:off x="4553447" y="4176349"/>
              <a:ext cx="1303462" cy="2176284"/>
            </a:xfrm>
            <a:custGeom>
              <a:avLst/>
              <a:gdLst>
                <a:gd name="connsiteX0" fmla="*/ 0 w 917944"/>
                <a:gd name="connsiteY0" fmla="*/ 0 h 1013113"/>
                <a:gd name="connsiteX1" fmla="*/ 917944 w 917944"/>
                <a:gd name="connsiteY1" fmla="*/ 0 h 1013113"/>
                <a:gd name="connsiteX2" fmla="*/ 917944 w 917944"/>
                <a:gd name="connsiteY2" fmla="*/ 1013113 h 1013113"/>
                <a:gd name="connsiteX3" fmla="*/ 0 w 917944"/>
                <a:gd name="connsiteY3" fmla="*/ 1013113 h 1013113"/>
                <a:gd name="connsiteX4" fmla="*/ 0 w 917944"/>
                <a:gd name="connsiteY4" fmla="*/ 0 h 1013113"/>
                <a:gd name="connsiteX0" fmla="*/ 869183 w 917944"/>
                <a:gd name="connsiteY0" fmla="*/ 0 h 1942585"/>
                <a:gd name="connsiteX1" fmla="*/ 917944 w 917944"/>
                <a:gd name="connsiteY1" fmla="*/ 929472 h 1942585"/>
                <a:gd name="connsiteX2" fmla="*/ 917944 w 917944"/>
                <a:gd name="connsiteY2" fmla="*/ 1942585 h 1942585"/>
                <a:gd name="connsiteX3" fmla="*/ 0 w 917944"/>
                <a:gd name="connsiteY3" fmla="*/ 1942585 h 1942585"/>
                <a:gd name="connsiteX4" fmla="*/ 869183 w 917944"/>
                <a:gd name="connsiteY4" fmla="*/ 0 h 1942585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445483 w 1445483"/>
                <a:gd name="connsiteY2" fmla="*/ 1942585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45483"/>
                <a:gd name="connsiteY0" fmla="*/ 0 h 2294277"/>
                <a:gd name="connsiteX1" fmla="*/ 1445483 w 1445483"/>
                <a:gd name="connsiteY1" fmla="*/ 929472 h 2294277"/>
                <a:gd name="connsiteX2" fmla="*/ 1013404 w 1445483"/>
                <a:gd name="connsiteY2" fmla="*/ 1706448 h 2294277"/>
                <a:gd name="connsiteX3" fmla="*/ 0 w 1445483"/>
                <a:gd name="connsiteY3" fmla="*/ 2294277 h 2294277"/>
                <a:gd name="connsiteX4" fmla="*/ 1396722 w 1445483"/>
                <a:gd name="connsiteY4" fmla="*/ 0 h 2294277"/>
                <a:gd name="connsiteX0" fmla="*/ 1396722 w 1430411"/>
                <a:gd name="connsiteY0" fmla="*/ 0 h 2294277"/>
                <a:gd name="connsiteX1" fmla="*/ 1430411 w 1430411"/>
                <a:gd name="connsiteY1" fmla="*/ 1009859 h 2294277"/>
                <a:gd name="connsiteX2" fmla="*/ 1013404 w 1430411"/>
                <a:gd name="connsiteY2" fmla="*/ 1706448 h 2294277"/>
                <a:gd name="connsiteX3" fmla="*/ 0 w 1430411"/>
                <a:gd name="connsiteY3" fmla="*/ 2294277 h 2294277"/>
                <a:gd name="connsiteX4" fmla="*/ 1396722 w 1430411"/>
                <a:gd name="connsiteY4" fmla="*/ 0 h 2294277"/>
                <a:gd name="connsiteX0" fmla="*/ 1396722 w 1405290"/>
                <a:gd name="connsiteY0" fmla="*/ 0 h 2294277"/>
                <a:gd name="connsiteX1" fmla="*/ 1405290 w 1405290"/>
                <a:gd name="connsiteY1" fmla="*/ 1045028 h 2294277"/>
                <a:gd name="connsiteX2" fmla="*/ 1013404 w 1405290"/>
                <a:gd name="connsiteY2" fmla="*/ 1706448 h 2294277"/>
                <a:gd name="connsiteX3" fmla="*/ 0 w 1405290"/>
                <a:gd name="connsiteY3" fmla="*/ 2294277 h 2294277"/>
                <a:gd name="connsiteX4" fmla="*/ 1396722 w 1405290"/>
                <a:gd name="connsiteY4" fmla="*/ 0 h 2294277"/>
                <a:gd name="connsiteX0" fmla="*/ 1401747 w 1405290"/>
                <a:gd name="connsiteY0" fmla="*/ 0 h 2314373"/>
                <a:gd name="connsiteX1" fmla="*/ 1405290 w 1405290"/>
                <a:gd name="connsiteY1" fmla="*/ 1065124 h 2314373"/>
                <a:gd name="connsiteX2" fmla="*/ 1013404 w 1405290"/>
                <a:gd name="connsiteY2" fmla="*/ 1726544 h 2314373"/>
                <a:gd name="connsiteX3" fmla="*/ 0 w 1405290"/>
                <a:gd name="connsiteY3" fmla="*/ 2314373 h 2314373"/>
                <a:gd name="connsiteX4" fmla="*/ 1401747 w 1405290"/>
                <a:gd name="connsiteY4" fmla="*/ 0 h 2314373"/>
                <a:gd name="connsiteX0" fmla="*/ 1422597 w 1426140"/>
                <a:gd name="connsiteY0" fmla="*/ 0 h 2326287"/>
                <a:gd name="connsiteX1" fmla="*/ 1426140 w 1426140"/>
                <a:gd name="connsiteY1" fmla="*/ 1065124 h 2326287"/>
                <a:gd name="connsiteX2" fmla="*/ 1034254 w 1426140"/>
                <a:gd name="connsiteY2" fmla="*/ 1726544 h 2326287"/>
                <a:gd name="connsiteX3" fmla="*/ 0 w 1426140"/>
                <a:gd name="connsiteY3" fmla="*/ 2326287 h 2326287"/>
                <a:gd name="connsiteX4" fmla="*/ 1422597 w 1426140"/>
                <a:gd name="connsiteY4" fmla="*/ 0 h 2326287"/>
                <a:gd name="connsiteX0" fmla="*/ 1422597 w 1426140"/>
                <a:gd name="connsiteY0" fmla="*/ 0 h 2326287"/>
                <a:gd name="connsiteX1" fmla="*/ 1426140 w 1426140"/>
                <a:gd name="connsiteY1" fmla="*/ 1065124 h 2326287"/>
                <a:gd name="connsiteX2" fmla="*/ 1019361 w 1426140"/>
                <a:gd name="connsiteY2" fmla="*/ 1738458 h 2326287"/>
                <a:gd name="connsiteX3" fmla="*/ 0 w 1426140"/>
                <a:gd name="connsiteY3" fmla="*/ 2326287 h 2326287"/>
                <a:gd name="connsiteX4" fmla="*/ 1422597 w 1426140"/>
                <a:gd name="connsiteY4" fmla="*/ 0 h 2326287"/>
                <a:gd name="connsiteX0" fmla="*/ 1422597 w 1426140"/>
                <a:gd name="connsiteY0" fmla="*/ 0 h 2326287"/>
                <a:gd name="connsiteX1" fmla="*/ 1426140 w 1426140"/>
                <a:gd name="connsiteY1" fmla="*/ 1065124 h 2326287"/>
                <a:gd name="connsiteX2" fmla="*/ 1031275 w 1426140"/>
                <a:gd name="connsiteY2" fmla="*/ 1720587 h 2326287"/>
                <a:gd name="connsiteX3" fmla="*/ 0 w 1426140"/>
                <a:gd name="connsiteY3" fmla="*/ 2326287 h 2326287"/>
                <a:gd name="connsiteX4" fmla="*/ 1422597 w 1426140"/>
                <a:gd name="connsiteY4" fmla="*/ 0 h 2326287"/>
                <a:gd name="connsiteX0" fmla="*/ 1422597 w 1426140"/>
                <a:gd name="connsiteY0" fmla="*/ 0 h 2326287"/>
                <a:gd name="connsiteX1" fmla="*/ 1426140 w 1426140"/>
                <a:gd name="connsiteY1" fmla="*/ 1065124 h 2326287"/>
                <a:gd name="connsiteX2" fmla="*/ 989900 w 1426140"/>
                <a:gd name="connsiteY2" fmla="*/ 1737137 h 2326287"/>
                <a:gd name="connsiteX3" fmla="*/ 0 w 1426140"/>
                <a:gd name="connsiteY3" fmla="*/ 2326287 h 2326287"/>
                <a:gd name="connsiteX4" fmla="*/ 1422597 w 1426140"/>
                <a:gd name="connsiteY4" fmla="*/ 0 h 2326287"/>
                <a:gd name="connsiteX0" fmla="*/ 1422597 w 1422597"/>
                <a:gd name="connsiteY0" fmla="*/ 0 h 2326287"/>
                <a:gd name="connsiteX1" fmla="*/ 1401314 w 1422597"/>
                <a:gd name="connsiteY1" fmla="*/ 1073399 h 2326287"/>
                <a:gd name="connsiteX2" fmla="*/ 989900 w 1422597"/>
                <a:gd name="connsiteY2" fmla="*/ 1737137 h 2326287"/>
                <a:gd name="connsiteX3" fmla="*/ 0 w 1422597"/>
                <a:gd name="connsiteY3" fmla="*/ 2326287 h 2326287"/>
                <a:gd name="connsiteX4" fmla="*/ 1422597 w 1422597"/>
                <a:gd name="connsiteY4" fmla="*/ 0 h 2326287"/>
                <a:gd name="connsiteX0" fmla="*/ 1422597 w 1422597"/>
                <a:gd name="connsiteY0" fmla="*/ 0 h 2326287"/>
                <a:gd name="connsiteX1" fmla="*/ 1409589 w 1422597"/>
                <a:gd name="connsiteY1" fmla="*/ 1073399 h 2326287"/>
                <a:gd name="connsiteX2" fmla="*/ 989900 w 1422597"/>
                <a:gd name="connsiteY2" fmla="*/ 1737137 h 2326287"/>
                <a:gd name="connsiteX3" fmla="*/ 0 w 1422597"/>
                <a:gd name="connsiteY3" fmla="*/ 2326287 h 2326287"/>
                <a:gd name="connsiteX4" fmla="*/ 1422597 w 1422597"/>
                <a:gd name="connsiteY4" fmla="*/ 0 h 2326287"/>
                <a:gd name="connsiteX0" fmla="*/ 1422597 w 1422597"/>
                <a:gd name="connsiteY0" fmla="*/ 0 h 2326287"/>
                <a:gd name="connsiteX1" fmla="*/ 1409589 w 1422597"/>
                <a:gd name="connsiteY1" fmla="*/ 1073399 h 2326287"/>
                <a:gd name="connsiteX2" fmla="*/ 1014725 w 1422597"/>
                <a:gd name="connsiteY2" fmla="*/ 1716449 h 2326287"/>
                <a:gd name="connsiteX3" fmla="*/ 0 w 1422597"/>
                <a:gd name="connsiteY3" fmla="*/ 2326287 h 2326287"/>
                <a:gd name="connsiteX4" fmla="*/ 1422597 w 1422597"/>
                <a:gd name="connsiteY4" fmla="*/ 0 h 2326287"/>
                <a:gd name="connsiteX0" fmla="*/ 1440287 w 1440287"/>
                <a:gd name="connsiteY0" fmla="*/ 0 h 2348400"/>
                <a:gd name="connsiteX1" fmla="*/ 1427279 w 1440287"/>
                <a:gd name="connsiteY1" fmla="*/ 1073399 h 2348400"/>
                <a:gd name="connsiteX2" fmla="*/ 1032415 w 1440287"/>
                <a:gd name="connsiteY2" fmla="*/ 1716449 h 2348400"/>
                <a:gd name="connsiteX3" fmla="*/ 0 w 1440287"/>
                <a:gd name="connsiteY3" fmla="*/ 2348400 h 2348400"/>
                <a:gd name="connsiteX4" fmla="*/ 1440287 w 1440287"/>
                <a:gd name="connsiteY4" fmla="*/ 0 h 2348400"/>
                <a:gd name="connsiteX0" fmla="*/ 1440287 w 1440287"/>
                <a:gd name="connsiteY0" fmla="*/ 0 h 2348400"/>
                <a:gd name="connsiteX1" fmla="*/ 1427279 w 1440287"/>
                <a:gd name="connsiteY1" fmla="*/ 1073399 h 2348400"/>
                <a:gd name="connsiteX2" fmla="*/ 1014726 w 1440287"/>
                <a:gd name="connsiteY2" fmla="*/ 1747406 h 2348400"/>
                <a:gd name="connsiteX3" fmla="*/ 0 w 1440287"/>
                <a:gd name="connsiteY3" fmla="*/ 2348400 h 2348400"/>
                <a:gd name="connsiteX4" fmla="*/ 1440287 w 1440287"/>
                <a:gd name="connsiteY4" fmla="*/ 0 h 2348400"/>
                <a:gd name="connsiteX0" fmla="*/ 1440287 w 1440287"/>
                <a:gd name="connsiteY0" fmla="*/ 0 h 2348400"/>
                <a:gd name="connsiteX1" fmla="*/ 1427279 w 1440287"/>
                <a:gd name="connsiteY1" fmla="*/ 1073399 h 2348400"/>
                <a:gd name="connsiteX2" fmla="*/ 1019113 w 1440287"/>
                <a:gd name="connsiteY2" fmla="*/ 1736439 h 2348400"/>
                <a:gd name="connsiteX3" fmla="*/ 0 w 1440287"/>
                <a:gd name="connsiteY3" fmla="*/ 2348400 h 2348400"/>
                <a:gd name="connsiteX4" fmla="*/ 1440287 w 1440287"/>
                <a:gd name="connsiteY4" fmla="*/ 0 h 2348400"/>
                <a:gd name="connsiteX0" fmla="*/ 1440287 w 1440287"/>
                <a:gd name="connsiteY0" fmla="*/ 0 h 2348400"/>
                <a:gd name="connsiteX1" fmla="*/ 1427279 w 1440287"/>
                <a:gd name="connsiteY1" fmla="*/ 1073399 h 2348400"/>
                <a:gd name="connsiteX2" fmla="*/ 1014727 w 1440287"/>
                <a:gd name="connsiteY2" fmla="*/ 1740826 h 2348400"/>
                <a:gd name="connsiteX3" fmla="*/ 0 w 1440287"/>
                <a:gd name="connsiteY3" fmla="*/ 2348400 h 2348400"/>
                <a:gd name="connsiteX4" fmla="*/ 1440287 w 1440287"/>
                <a:gd name="connsiteY4" fmla="*/ 0 h 2348400"/>
                <a:gd name="connsiteX0" fmla="*/ 1440287 w 1440287"/>
                <a:gd name="connsiteY0" fmla="*/ 0 h 2348400"/>
                <a:gd name="connsiteX1" fmla="*/ 1429473 w 1440287"/>
                <a:gd name="connsiteY1" fmla="*/ 1078882 h 2348400"/>
                <a:gd name="connsiteX2" fmla="*/ 1014727 w 1440287"/>
                <a:gd name="connsiteY2" fmla="*/ 1740826 h 2348400"/>
                <a:gd name="connsiteX3" fmla="*/ 0 w 1440287"/>
                <a:gd name="connsiteY3" fmla="*/ 2348400 h 2348400"/>
                <a:gd name="connsiteX4" fmla="*/ 1440287 w 1440287"/>
                <a:gd name="connsiteY4" fmla="*/ 0 h 2348400"/>
                <a:gd name="connsiteX0" fmla="*/ 1447964 w 1447964"/>
                <a:gd name="connsiteY0" fmla="*/ 0 h 2345110"/>
                <a:gd name="connsiteX1" fmla="*/ 1429473 w 1447964"/>
                <a:gd name="connsiteY1" fmla="*/ 1075592 h 2345110"/>
                <a:gd name="connsiteX2" fmla="*/ 1014727 w 1447964"/>
                <a:gd name="connsiteY2" fmla="*/ 1737536 h 2345110"/>
                <a:gd name="connsiteX3" fmla="*/ 0 w 1447964"/>
                <a:gd name="connsiteY3" fmla="*/ 2345110 h 2345110"/>
                <a:gd name="connsiteX4" fmla="*/ 1447964 w 1447964"/>
                <a:gd name="connsiteY4" fmla="*/ 0 h 2345110"/>
                <a:gd name="connsiteX0" fmla="*/ 1447964 w 1447964"/>
                <a:gd name="connsiteY0" fmla="*/ 0 h 2345110"/>
                <a:gd name="connsiteX1" fmla="*/ 1433860 w 1447964"/>
                <a:gd name="connsiteY1" fmla="*/ 1072302 h 2345110"/>
                <a:gd name="connsiteX2" fmla="*/ 1014727 w 1447964"/>
                <a:gd name="connsiteY2" fmla="*/ 1737536 h 2345110"/>
                <a:gd name="connsiteX3" fmla="*/ 0 w 1447964"/>
                <a:gd name="connsiteY3" fmla="*/ 2345110 h 2345110"/>
                <a:gd name="connsiteX4" fmla="*/ 1447964 w 1447964"/>
                <a:gd name="connsiteY4" fmla="*/ 0 h 23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964" h="2345110">
                  <a:moveTo>
                    <a:pt x="1447964" y="0"/>
                  </a:moveTo>
                  <a:lnTo>
                    <a:pt x="1433860" y="1072302"/>
                  </a:lnTo>
                  <a:lnTo>
                    <a:pt x="1014727" y="1737536"/>
                  </a:lnTo>
                  <a:lnTo>
                    <a:pt x="0" y="2345110"/>
                  </a:lnTo>
                  <a:lnTo>
                    <a:pt x="144796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  <a:effectLst/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6363" y="5783011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Positioning </a:t>
              </a:r>
            </a:p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Statement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58570" y="5389509"/>
              <a:ext cx="1009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SIP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3501971">
              <a:off x="3505063" y="5149344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Expenditures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8083372">
              <a:off x="2592403" y="5109439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Revenue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905000"/>
            <a:ext cx="7010400" cy="323165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595959"/>
                </a:solidFill>
              </a:rPr>
              <a:t>Transfers into your campus may need to be controlled if zoned student population growth is projected.</a:t>
            </a: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595959"/>
                </a:solidFill>
              </a:rPr>
              <a:t>An increase or decrease in the number of magnet applications may warrant an adjustment for a particular grade level.</a:t>
            </a:r>
          </a:p>
          <a:p>
            <a:pPr defTabSz="914400"/>
            <a:endParaRPr lang="en-US" dirty="0">
              <a:solidFill>
                <a:srgbClr val="595959"/>
              </a:solidFill>
            </a:endParaRPr>
          </a:p>
          <a:p>
            <a:pPr defTabSz="914400"/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426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595959"/>
                </a:solidFill>
              </a:rPr>
              <a:t>STEP </a:t>
            </a:r>
            <a:r>
              <a:rPr lang="en-US" sz="2400" dirty="0" smtClean="0">
                <a:solidFill>
                  <a:srgbClr val="595959"/>
                </a:solidFill>
              </a:rPr>
              <a:t>2:  Transfer Assessment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1905000"/>
            <a:ext cx="69341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Demolition of multi-family structures.</a:t>
            </a:r>
          </a:p>
          <a:p>
            <a:pPr defTabSz="914400"/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Apartment renovations and rebuilds.</a:t>
            </a: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New housing developments.</a:t>
            </a: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Gentrification may add housing, but typically reduces enrollments at first.</a:t>
            </a: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Student yields per housing unit differ by development and region within Houston.</a:t>
            </a:r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</a:rPr>
              <a:t>Housing changes by campus are available.</a:t>
            </a:r>
          </a:p>
          <a:p>
            <a:pPr defTabSz="914400"/>
            <a:endParaRPr lang="en-US" dirty="0">
              <a:solidFill>
                <a:srgbClr val="595959"/>
              </a:solidFill>
            </a:endParaRPr>
          </a:p>
          <a:p>
            <a:pPr defTabSz="914400"/>
            <a:endParaRPr lang="en-US" dirty="0" smtClean="0">
              <a:solidFill>
                <a:srgbClr val="595959"/>
              </a:solidFill>
            </a:endParaRPr>
          </a:p>
          <a:p>
            <a:pPr defTabSz="914400"/>
            <a:endParaRPr lang="en-US" dirty="0">
              <a:solidFill>
                <a:srgbClr val="595959"/>
              </a:solidFill>
            </a:endParaRPr>
          </a:p>
          <a:p>
            <a:pPr defTabSz="914400"/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575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595959"/>
                </a:solidFill>
              </a:rPr>
              <a:t>STEP 3</a:t>
            </a:r>
            <a:r>
              <a:rPr lang="en-US" sz="2400" dirty="0" smtClean="0">
                <a:solidFill>
                  <a:srgbClr val="595959"/>
                </a:solidFill>
              </a:rPr>
              <a:t>:  Housing Development Analysis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1905000"/>
            <a:ext cx="7086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595959"/>
                </a:solidFill>
              </a:rPr>
              <a:t>Stay informed about possible zoning changes, school consolidations or special program changes that could impact your campus (decisions typically made prior to Spring Break).</a:t>
            </a:r>
          </a:p>
          <a:p>
            <a:pPr defTabSz="914400"/>
            <a:endParaRPr lang="en-US" sz="2400" dirty="0">
              <a:solidFill>
                <a:srgbClr val="595959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595959"/>
                </a:solidFill>
              </a:rPr>
              <a:t>If changes are enacted, ask  the Office of Student Support  for a list of students affected.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534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595959"/>
                </a:solidFill>
              </a:rPr>
              <a:t>STEP </a:t>
            </a:r>
            <a:r>
              <a:rPr lang="en-US" sz="2400" dirty="0" smtClean="0">
                <a:solidFill>
                  <a:srgbClr val="595959"/>
                </a:solidFill>
              </a:rPr>
              <a:t>4:  Zoning or Program Changes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1905000"/>
            <a:ext cx="7086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Charter Schools can impact Houston ISD campuses dramatically and sometimes little notice is given before a school is closed by the State of Texas.</a:t>
            </a: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 defTabSz="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Children First Academy shut down in September 2013, just weeks after school opened.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687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595959"/>
                </a:solidFill>
              </a:rPr>
              <a:t>STEP </a:t>
            </a:r>
            <a:r>
              <a:rPr lang="en-US" sz="2400" dirty="0" smtClean="0">
                <a:solidFill>
                  <a:srgbClr val="595959"/>
                </a:solidFill>
              </a:rPr>
              <a:t>5:  Charter School Closures and Openings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5745" y="689037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</a:t>
            </a:r>
            <a:r>
              <a:rPr lang="en-US" sz="1800" i="1" dirty="0" smtClean="0">
                <a:solidFill>
                  <a:schemeClr val="bg1"/>
                </a:solidFill>
              </a:rPr>
              <a:t>:  </a:t>
            </a:r>
            <a:r>
              <a:rPr lang="en-US" sz="1800" dirty="0" smtClean="0">
                <a:solidFill>
                  <a:schemeClr val="bg1"/>
                </a:solidFill>
              </a:rPr>
              <a:t>Justin </a:t>
            </a:r>
            <a:r>
              <a:rPr lang="en-US" sz="1800" dirty="0" err="1">
                <a:solidFill>
                  <a:schemeClr val="bg1"/>
                </a:solidFill>
              </a:rPr>
              <a:t>Silhavy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Demographer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jsilhavy@houstonisd.org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713-556-7285</a:t>
            </a:r>
            <a:r>
              <a:rPr lang="en-US" sz="1800" i="1" dirty="0" smtClean="0">
                <a:solidFill>
                  <a:srgbClr val="FFFFFF"/>
                </a:solidFill>
              </a:rPr>
              <a:t/>
            </a:r>
            <a:br>
              <a:rPr lang="en-US" sz="1800" i="1" dirty="0" smtClean="0">
                <a:solidFill>
                  <a:srgbClr val="FFFFFF"/>
                </a:solidFill>
              </a:rPr>
            </a:br>
            <a:endParaRPr lang="en-US" sz="18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41020" y="1184479"/>
            <a:ext cx="7772400" cy="1714725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7200" kern="0" spc="110" dirty="0" smtClean="0"/>
              <a:t>Federal &amp; State Compliance</a:t>
            </a:r>
            <a:endParaRPr lang="en-US" sz="72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chemeClr val="bg1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chemeClr val="bg1"/>
                </a:solidFill>
              </a:rPr>
              <a:t>Presenter: Federal &amp; State Compliance</a:t>
            </a:r>
            <a:br>
              <a:rPr lang="en-US" sz="1800" i="1" dirty="0" smtClean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Pablo Martinez</a:t>
            </a:r>
            <a:r>
              <a:rPr lang="en-US" sz="18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800" i="1" dirty="0" smtClean="0">
                <a:solidFill>
                  <a:schemeClr val="bg1"/>
                </a:solidFill>
              </a:rPr>
              <a:t>Senior </a:t>
            </a:r>
            <a:r>
              <a:rPr lang="en-US" sz="1800" i="1" dirty="0">
                <a:solidFill>
                  <a:schemeClr val="bg1"/>
                </a:solidFill>
              </a:rPr>
              <a:t>Compliance </a:t>
            </a:r>
            <a:r>
              <a:rPr lang="en-US" sz="1800" i="1" dirty="0" smtClean="0">
                <a:solidFill>
                  <a:schemeClr val="bg1"/>
                </a:solidFill>
              </a:rPr>
              <a:t>Manager</a:t>
            </a:r>
          </a:p>
          <a:p>
            <a:r>
              <a:rPr lang="en-US" sz="1800" i="1" dirty="0" smtClean="0">
                <a:solidFill>
                  <a:schemeClr val="bg1"/>
                </a:solidFill>
              </a:rPr>
              <a:t>Budget Analyst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00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Disaggregation of PEIMS Student Data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6634"/>
            <a:ext cx="8229599" cy="48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9364" y="1817648"/>
            <a:ext cx="1371601" cy="21187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728"/>
          </a:xfrm>
        </p:spPr>
        <p:txBody>
          <a:bodyPr/>
          <a:lstStyle/>
          <a:p>
            <a:r>
              <a:rPr lang="en-US" sz="2800" b="1" dirty="0" smtClean="0"/>
              <a:t>Disaggregation </a:t>
            </a:r>
            <a:r>
              <a:rPr lang="en-US" sz="2800" b="1" dirty="0"/>
              <a:t>of PEIMS Student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04332"/>
            <a:ext cx="8385717" cy="49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7064" y="1895706"/>
            <a:ext cx="1538868" cy="25647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b="1" spc="-100" dirty="0" smtClean="0">
                <a:solidFill>
                  <a:schemeClr val="tx2"/>
                </a:solidFill>
              </a:rPr>
              <a:t>Student Data Review </a:t>
            </a:r>
            <a:r>
              <a:rPr lang="en-US" sz="3600" b="1" spc="-100" dirty="0">
                <a:solidFill>
                  <a:schemeClr val="tx2"/>
                </a:solidFill>
              </a:rPr>
              <a:t/>
            </a:r>
            <a:br>
              <a:rPr lang="en-US" sz="3600" b="1" spc="-1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79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" y="791737"/>
            <a:ext cx="8742555" cy="52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3248" y="1600201"/>
            <a:ext cx="1471961" cy="13660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rtlCol="0" anchor="t">
            <a:norm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rtlCol="0">
            <a:noAutofit/>
          </a:bodyPr>
          <a:lstStyle/>
          <a:p>
            <a:pPr marL="457200" indent="-457200" defTabSz="91429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Staffing / Regular Salaries  </a:t>
            </a:r>
            <a:r>
              <a:rPr lang="en-US" sz="2400" dirty="0"/>
              <a:t>-- </a:t>
            </a:r>
            <a:r>
              <a:rPr lang="en-US" sz="2400" dirty="0" smtClean="0">
                <a:solidFill>
                  <a:srgbClr val="FF0000"/>
                </a:solidFill>
              </a:rPr>
              <a:t>85-90% GF1 Average</a:t>
            </a:r>
            <a:endParaRPr lang="en-US" sz="2400" dirty="0">
              <a:solidFill>
                <a:srgbClr val="FF0000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General Funds:  Average salaries are used to fund </a:t>
            </a:r>
            <a:r>
              <a:rPr lang="en-US" sz="2200" dirty="0" smtClean="0">
                <a:solidFill>
                  <a:schemeClr val="tx1"/>
                </a:solidFill>
              </a:rPr>
              <a:t>positions.  </a:t>
            </a:r>
          </a:p>
          <a:p>
            <a:pPr marL="457146" lvl="1" indent="0" defTabSz="914293">
              <a:spcAft>
                <a:spcPts val="60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2014-2015:   Teacher = $52,820; Teaching Assistant = $20,900</a:t>
            </a:r>
            <a:endParaRPr lang="en-US" sz="1800" dirty="0">
              <a:solidFill>
                <a:schemeClr val="tx1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Salaries </a:t>
            </a:r>
            <a:r>
              <a:rPr lang="en-US" sz="2200" dirty="0">
                <a:solidFill>
                  <a:schemeClr val="tx1"/>
                </a:solidFill>
              </a:rPr>
              <a:t>related to </a:t>
            </a:r>
            <a:r>
              <a:rPr lang="en-US" sz="2200" dirty="0" smtClean="0">
                <a:solidFill>
                  <a:schemeClr val="tx1"/>
                </a:solidFill>
              </a:rPr>
              <a:t>GF1 position changes during FY 2015-2016 will </a:t>
            </a:r>
            <a:r>
              <a:rPr lang="en-US" sz="2200" dirty="0">
                <a:solidFill>
                  <a:schemeClr val="tx1"/>
                </a:solidFill>
              </a:rPr>
              <a:t>be adjusted on a prorated basis according to the pay period beginning </a:t>
            </a:r>
            <a:r>
              <a:rPr lang="en-US" sz="2200" dirty="0" smtClean="0">
                <a:solidFill>
                  <a:schemeClr val="tx1"/>
                </a:solidFill>
              </a:rPr>
              <a:t>January 2016.</a:t>
            </a:r>
            <a:endParaRPr lang="en-US" sz="2200" dirty="0">
              <a:solidFill>
                <a:schemeClr val="tx1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District funds Special Education (</a:t>
            </a:r>
            <a:r>
              <a:rPr lang="en-US" sz="2200" dirty="0" smtClean="0">
                <a:solidFill>
                  <a:schemeClr val="tx1"/>
                </a:solidFill>
              </a:rPr>
              <a:t>140), </a:t>
            </a:r>
            <a:r>
              <a:rPr lang="en-US" sz="2200" dirty="0">
                <a:solidFill>
                  <a:schemeClr val="tx1"/>
                </a:solidFill>
              </a:rPr>
              <a:t>Custodial (171),  Food Service (977), Security (504), &amp; Speech Therapists (132</a:t>
            </a:r>
            <a:r>
              <a:rPr lang="en-US" sz="2200" dirty="0" smtClean="0">
                <a:solidFill>
                  <a:schemeClr val="tx1"/>
                </a:solidFill>
              </a:rPr>
              <a:t>).</a:t>
            </a:r>
            <a:endParaRPr lang="en-US" sz="2200" dirty="0">
              <a:solidFill>
                <a:schemeClr val="tx1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When sharing positions with other schools, ensure payroll location responsibilities are well coordinated</a:t>
            </a:r>
            <a:r>
              <a:rPr lang="en-US" sz="2400" dirty="0" smtClean="0"/>
              <a:t>.</a:t>
            </a:r>
          </a:p>
          <a:p>
            <a:pPr marL="742896" lvl="1" defTabSz="914293">
              <a:defRPr/>
            </a:pPr>
            <a:endParaRPr lang="en-US" sz="2000" dirty="0" smtClean="0"/>
          </a:p>
          <a:p>
            <a:pPr marL="742896" lvl="1" defTabSz="914293"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</p:txBody>
      </p:sp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609600" y="1892300"/>
            <a:ext cx="81026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63126"/>
            <a:ext cx="8229600" cy="80703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2"/>
                </a:solidFill>
              </a:rPr>
              <a:t/>
            </a:r>
            <a:br>
              <a:rPr lang="en-US" sz="3100" b="1" dirty="0" smtClean="0">
                <a:solidFill>
                  <a:schemeClr val="tx2"/>
                </a:solidFill>
              </a:rPr>
            </a:br>
            <a:r>
              <a:rPr lang="en-US" sz="3100" b="1" dirty="0" smtClean="0">
                <a:solidFill>
                  <a:schemeClr val="tx2"/>
                </a:solidFill>
              </a:rPr>
              <a:t>Student Data Review 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16283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1137424"/>
            <a:ext cx="8564136" cy="510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0155" y="2241395"/>
            <a:ext cx="1382751" cy="1449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48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3100" b="1" dirty="0" smtClean="0">
                <a:solidFill>
                  <a:schemeClr val="tx2"/>
                </a:solidFill>
              </a:rPr>
              <a:t>Student Data Review</a:t>
            </a:r>
            <a:r>
              <a:rPr lang="en-US" b="1" dirty="0">
                <a:solidFill>
                  <a:srgbClr val="14376E"/>
                </a:solidFill>
              </a:rPr>
              <a:t/>
            </a:r>
            <a:br>
              <a:rPr lang="en-US" b="1" dirty="0">
                <a:solidFill>
                  <a:srgbClr val="14376E"/>
                </a:solidFill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5845"/>
            <a:ext cx="8408020" cy="47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8215" y="2252546"/>
            <a:ext cx="1505414" cy="2341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36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Rockwell" pitchFamily="18" charset="0"/>
              </a:rPr>
              <a:t>Student Data Review</a:t>
            </a:r>
            <a:endParaRPr lang="en-US" sz="2800" b="1" dirty="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59005"/>
            <a:ext cx="8363415" cy="53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8575" y="1572322"/>
            <a:ext cx="1527717" cy="1226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2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Rockwell" pitchFamily="18" charset="0"/>
              </a:rPr>
              <a:t>Campus Summary Chancery Report</a:t>
            </a:r>
            <a:br>
              <a:rPr lang="en-US" sz="2800" b="1" dirty="0" smtClean="0">
                <a:solidFill>
                  <a:schemeClr val="tx2"/>
                </a:solidFill>
                <a:latin typeface="Rockwell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Rockwell" pitchFamily="18" charset="0"/>
              </a:rPr>
              <a:t>CTE Contact Hours </a:t>
            </a:r>
            <a:endParaRPr lang="en-US" sz="2800" b="1" dirty="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8" y="1417638"/>
            <a:ext cx="8341112" cy="45817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081346" y="1951464"/>
            <a:ext cx="1293542" cy="32338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51464"/>
            <a:ext cx="914400" cy="32338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64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TX Campus Summary Report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1" t="13289" r="34710" b="68850"/>
          <a:stretch/>
        </p:blipFill>
        <p:spPr bwMode="auto">
          <a:xfrm>
            <a:off x="345688" y="1170878"/>
            <a:ext cx="8341112" cy="48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669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Superintendents/Principals Semester Report of Student Attendance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515660"/>
              </p:ext>
            </p:extLst>
          </p:nvPr>
        </p:nvGraphicFramePr>
        <p:xfrm>
          <a:off x="457200" y="1764323"/>
          <a:ext cx="8229600" cy="21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115122"/>
            <a:ext cx="8508380" cy="51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Text Box 6"/>
          <p:cNvSpPr txBox="1">
            <a:spLocks noChangeArrowheads="1"/>
          </p:cNvSpPr>
          <p:nvPr/>
        </p:nvSpPr>
        <p:spPr bwMode="auto">
          <a:xfrm>
            <a:off x="784302" y="415051"/>
            <a:ext cx="6849376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A2B9"/>
                </a:solidFill>
                <a:latin typeface="Rockwell" panose="02060603020205020403" pitchFamily="18" charset="0"/>
              </a:rPr>
              <a:t>Survey of Pregnancy Related Services</a:t>
            </a:r>
            <a:endParaRPr lang="en-US" sz="2800" b="1" dirty="0">
              <a:solidFill>
                <a:srgbClr val="67A2B9"/>
              </a:solidFill>
              <a:latin typeface="Rockwell" panose="02060603020205020403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1148575"/>
            <a:ext cx="8341113" cy="476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141" y="2620537"/>
            <a:ext cx="3378820" cy="17395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9697" y="2620537"/>
            <a:ext cx="713679" cy="23863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668" y="2018371"/>
            <a:ext cx="1371600" cy="10036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9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Spring 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</a:t>
            </a:r>
            <a:r>
              <a:rPr lang="en-US" sz="1800" i="1" dirty="0">
                <a:solidFill>
                  <a:schemeClr val="bg1"/>
                </a:solidFill>
              </a:rPr>
              <a:t>:  Pablo Martinez,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Senior Compliance Manager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Budget </a:t>
            </a:r>
            <a:r>
              <a:rPr lang="en-US" sz="1800" i="1" dirty="0" smtClean="0">
                <a:solidFill>
                  <a:schemeClr val="bg1"/>
                </a:solidFill>
              </a:rPr>
              <a:t>Analyst,</a:t>
            </a:r>
          </a:p>
          <a:p>
            <a:r>
              <a:rPr lang="en-US" sz="1800" i="1" dirty="0" smtClean="0">
                <a:solidFill>
                  <a:schemeClr val="bg1"/>
                </a:solidFill>
              </a:rPr>
              <a:t>pmartine@houstonisd.org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713-556-6753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fill out the survey for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88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800"/>
              </a:lnSpc>
            </a:pPr>
            <a:endParaRPr lang="en-US" sz="7200" kern="0" spc="11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2630376"/>
            <a:ext cx="7677431" cy="1752600"/>
          </a:xfrm>
        </p:spPr>
        <p:txBody>
          <a:bodyPr/>
          <a:lstStyle/>
          <a:p>
            <a:pPr algn="ctr"/>
            <a:r>
              <a:rPr lang="en-US" sz="3600" dirty="0" smtClean="0"/>
              <a:t>TO SPEND OR NOT TO SPEND?</a:t>
            </a:r>
          </a:p>
          <a:p>
            <a:pPr algn="ctr"/>
            <a:r>
              <a:rPr lang="en-US" b="1" dirty="0" smtClean="0">
                <a:solidFill>
                  <a:srgbClr val="333333"/>
                </a:solidFill>
              </a:rPr>
              <a:t>Appropriate</a:t>
            </a:r>
            <a:r>
              <a:rPr lang="es-UY" b="1" dirty="0" smtClean="0">
                <a:solidFill>
                  <a:srgbClr val="333333"/>
                </a:solidFill>
              </a:rPr>
              <a:t> </a:t>
            </a:r>
            <a:r>
              <a:rPr lang="es-UY" b="1" dirty="0">
                <a:solidFill>
                  <a:srgbClr val="333333"/>
                </a:solidFill>
              </a:rPr>
              <a:t>Use of </a:t>
            </a:r>
            <a:r>
              <a:rPr lang="en-US" b="1" dirty="0" smtClean="0">
                <a:solidFill>
                  <a:srgbClr val="333333"/>
                </a:solidFill>
              </a:rPr>
              <a:t>Title</a:t>
            </a:r>
            <a:r>
              <a:rPr lang="es-UY" b="1" dirty="0" smtClean="0">
                <a:solidFill>
                  <a:srgbClr val="333333"/>
                </a:solidFill>
              </a:rPr>
              <a:t> </a:t>
            </a:r>
            <a:r>
              <a:rPr lang="es-UY" b="1" dirty="0">
                <a:solidFill>
                  <a:srgbClr val="333333"/>
                </a:solidFill>
              </a:rPr>
              <a:t>I </a:t>
            </a:r>
            <a:r>
              <a:rPr lang="en-US" b="1" dirty="0" smtClean="0">
                <a:solidFill>
                  <a:srgbClr val="333333"/>
                </a:solidFill>
              </a:rPr>
              <a:t>Funds</a:t>
            </a:r>
            <a:r>
              <a:rPr lang="es-UY" b="1" dirty="0" smtClean="0">
                <a:solidFill>
                  <a:srgbClr val="333333"/>
                </a:solidFill>
              </a:rPr>
              <a:t> </a:t>
            </a:r>
            <a:endParaRPr lang="en-US" b="1" dirty="0">
              <a:solidFill>
                <a:srgbClr val="333333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Date: 1/28/2015 &amp; 2/5/2015</a:t>
            </a:r>
          </a:p>
          <a:p>
            <a:r>
              <a:rPr lang="en-US" sz="1800" i="1" dirty="0" smtClean="0">
                <a:solidFill>
                  <a:srgbClr val="FFFFFF"/>
                </a:solidFill>
              </a:rPr>
              <a:t>Presenters: Martha Medina &amp; Tiffany Green</a:t>
            </a:r>
            <a:br>
              <a:rPr lang="en-US" sz="1800" i="1" dirty="0" smtClean="0">
                <a:solidFill>
                  <a:srgbClr val="FFFFFF"/>
                </a:solidFill>
              </a:rPr>
            </a:br>
            <a:r>
              <a:rPr lang="en-US" sz="1800" i="1" dirty="0" smtClean="0">
                <a:solidFill>
                  <a:srgbClr val="FFFFFF"/>
                </a:solidFill>
              </a:rPr>
              <a:t>Title: Grants Administrators</a:t>
            </a:r>
            <a:endParaRPr lang="en-US" sz="1800" i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HISD_External-Funding-Titles-DEPARTMENT-Logo-HOR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4" y="1261854"/>
            <a:ext cx="7718876" cy="123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 rtlCol="0" anchor="t">
            <a:normAutofit/>
          </a:bodyPr>
          <a:lstStyle/>
          <a:p>
            <a:pPr algn="ctr" defTabSz="914293">
              <a:defRPr/>
            </a:pPr>
            <a:r>
              <a:rPr lang="en-US" sz="2400" b="1" i="1" dirty="0" smtClean="0"/>
              <a:t>Preliminary Budget Conference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Planning Considerations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8600"/>
            <a:ext cx="8229600" cy="4660900"/>
          </a:xfrm>
        </p:spPr>
        <p:txBody>
          <a:bodyPr rtlCol="0">
            <a:noAutofit/>
          </a:bodyPr>
          <a:lstStyle/>
          <a:p>
            <a:pPr marL="457200" indent="-457200" defTabSz="91429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Staffing / Regular Salaries  </a:t>
            </a:r>
            <a:r>
              <a:rPr lang="en-US" sz="2400" dirty="0"/>
              <a:t>-- </a:t>
            </a:r>
            <a:r>
              <a:rPr lang="en-US" sz="2400" dirty="0" smtClean="0">
                <a:solidFill>
                  <a:srgbClr val="FF0000"/>
                </a:solidFill>
              </a:rPr>
              <a:t>85-90% GF1 Average</a:t>
            </a:r>
            <a:endParaRPr lang="en-US" sz="2400" dirty="0">
              <a:solidFill>
                <a:srgbClr val="FF0000"/>
              </a:solidFill>
            </a:endParaRPr>
          </a:p>
          <a:p>
            <a:pPr marL="742896" lvl="1" defTabSz="914293"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Retirees </a:t>
            </a:r>
            <a:r>
              <a:rPr lang="en-US" sz="2400" dirty="0">
                <a:solidFill>
                  <a:schemeClr val="tx1"/>
                </a:solidFill>
              </a:rPr>
              <a:t>have special rules and </a:t>
            </a:r>
            <a:r>
              <a:rPr lang="en-US" sz="2400" dirty="0" smtClean="0">
                <a:solidFill>
                  <a:schemeClr val="tx1"/>
                </a:solidFill>
              </a:rPr>
              <a:t>costs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1142946" lvl="2" defTabSz="914293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Each retiree is different.</a:t>
            </a:r>
          </a:p>
          <a:p>
            <a:pPr marL="1142946" lvl="2" defTabSz="914293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Only TRS can determine the number of hours a retiree can work.</a:t>
            </a:r>
          </a:p>
          <a:p>
            <a:pPr marL="1142946" lvl="2" defTabSz="914293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Hours determined by retirement date and what the retiree has done since retirement. </a:t>
            </a:r>
          </a:p>
          <a:p>
            <a:pPr marL="1142946" lvl="2" defTabSz="914293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Retirees after September 1, 2005, that exceed the number of hours are subject to a TRS Pension Surcharge of 13.5% of employee earnings and a TRS-Care Surcharge if applicable.</a:t>
            </a:r>
          </a:p>
          <a:p>
            <a:pPr marL="1142946" lvl="2" defTabSz="914293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Schools are responsible for payment of surcharges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742896" lvl="1" defTabSz="914293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Part Time Degreed Teachers </a:t>
            </a:r>
          </a:p>
          <a:p>
            <a:pPr marL="1200096" lvl="2" indent="-285750" defTabSz="914293">
              <a:spcAft>
                <a:spcPts val="60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Are paid the hourly rate equivalent to the Teacher Salary Schedule. Service credit experience and degree determines placement on the schedule.</a:t>
            </a:r>
          </a:p>
          <a:p>
            <a:pPr marL="742896" lvl="1" defTabSz="914293">
              <a:defRPr/>
            </a:pPr>
            <a:endParaRPr lang="en-US" sz="2000" dirty="0" smtClean="0"/>
          </a:p>
          <a:p>
            <a:pPr marL="742896" lvl="1" defTabSz="914293">
              <a:defRPr/>
            </a:pPr>
            <a:endParaRPr lang="en-US" sz="2000" dirty="0" smtClean="0"/>
          </a:p>
          <a:p>
            <a:pPr marL="742896" lvl="1" defTabSz="914293"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marL="742863" lvl="1" indent="-285717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342860" indent="-342860" defTabSz="914293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</p:txBody>
      </p:sp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609600" y="1892300"/>
            <a:ext cx="81026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Participants will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the appropriate use of Title I </a:t>
            </a:r>
            <a:r>
              <a:rPr lang="en-US" dirty="0" smtClean="0">
                <a:solidFill>
                  <a:schemeClr val="tx1"/>
                </a:solidFill>
              </a:rPr>
              <a:t>Funds.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 knowledgeable of guidelines specific to the Title I, Part A </a:t>
            </a:r>
            <a:r>
              <a:rPr lang="en-US" dirty="0" smtClean="0">
                <a:solidFill>
                  <a:schemeClr val="tx1"/>
                </a:solidFill>
              </a:rPr>
              <a:t>Program.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Ten Components of a Title I School wide </a:t>
            </a:r>
            <a:r>
              <a:rPr lang="en-US" dirty="0" smtClean="0">
                <a:solidFill>
                  <a:schemeClr val="tx1"/>
                </a:solidFill>
              </a:rPr>
              <a:t>Program.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Purpose &amp; Intent of Title I, Part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The purpose of Title I, Part A is to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ensure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that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all children, particularly low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achieving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children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in the highest-poverty schools,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have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fair, equal, and significant opportunity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to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obtain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a high-quality education and reach,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at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minimum, proficiency on challenging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State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academic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achievement standards and </a:t>
            </a: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State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academic </a:t>
            </a:r>
            <a:r>
              <a:rPr lang="en-US" dirty="0">
                <a:solidFill>
                  <a:schemeClr val="tx1"/>
                </a:solidFill>
                <a:latin typeface="Albertus Medium" pitchFamily="34" charset="0"/>
              </a:rPr>
              <a:t>assessments.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Schools Eligible for Title I, Part A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cs typeface="Times New Roman" pitchFamily="18" charset="0"/>
              </a:rPr>
              <a:t>An HISD campus qualifies for the school wide program if 40-100 percent of their students are </a:t>
            </a:r>
            <a:r>
              <a:rPr lang="en-US" sz="3000" b="1" dirty="0" smtClean="0">
                <a:cs typeface="Times New Roman" pitchFamily="18" charset="0"/>
              </a:rPr>
              <a:t>enrolled</a:t>
            </a:r>
            <a:r>
              <a:rPr lang="en-US" sz="3000" dirty="0" smtClean="0">
                <a:cs typeface="Times New Roman" pitchFamily="18" charset="0"/>
              </a:rPr>
              <a:t> in free or reduced lunch.</a:t>
            </a:r>
          </a:p>
          <a:p>
            <a:r>
              <a:rPr lang="en-US" sz="3000" dirty="0" smtClean="0">
                <a:cs typeface="Times New Roman" pitchFamily="18" charset="0"/>
              </a:rPr>
              <a:t>Campuses with 35-39 percent of their students </a:t>
            </a:r>
            <a:r>
              <a:rPr lang="en-US" sz="3000" b="1" dirty="0" smtClean="0">
                <a:cs typeface="Times New Roman" pitchFamily="18" charset="0"/>
              </a:rPr>
              <a:t>enrolled</a:t>
            </a:r>
            <a:r>
              <a:rPr lang="en-US" sz="3000" dirty="0" smtClean="0">
                <a:cs typeface="Times New Roman" pitchFamily="18" charset="0"/>
              </a:rPr>
              <a:t> in free or reduced lunch qualifies for the targeted assistance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ockwell" panose="02060603020205020403" pitchFamily="18" charset="0"/>
              </a:rPr>
              <a:t>School-wide </a:t>
            </a:r>
            <a:r>
              <a:rPr lang="en-US" dirty="0">
                <a:latin typeface="Rockwell" panose="02060603020205020403" pitchFamily="18" charset="0"/>
              </a:rPr>
              <a:t>Program(SWP)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 Title I, Part A school wide program permits 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>
                <a:latin typeface="Arial Narrow" panose="020B0606020202030204" pitchFamily="34" charset="0"/>
              </a:rPr>
              <a:t>	school to use funds from Title I, Part A and other federal education program funds and resources to upgrade the entire educational program of the school in order to raise academic achievement for all the students. </a:t>
            </a:r>
          </a:p>
          <a:p>
            <a:r>
              <a:rPr lang="en-US" dirty="0">
                <a:latin typeface="Arial Narrow" panose="020B0606020202030204" pitchFamily="34" charset="0"/>
              </a:rPr>
              <a:t>Required to include the </a:t>
            </a:r>
            <a:r>
              <a:rPr lang="en-US" dirty="0" smtClean="0">
                <a:latin typeface="Arial Narrow" panose="020B0606020202030204" pitchFamily="34" charset="0"/>
              </a:rPr>
              <a:t>Ten </a:t>
            </a:r>
            <a:r>
              <a:rPr lang="en-US" dirty="0">
                <a:latin typeface="Arial Narrow" panose="020B0606020202030204" pitchFamily="34" charset="0"/>
              </a:rPr>
              <a:t>C</a:t>
            </a:r>
            <a:r>
              <a:rPr lang="en-US" dirty="0" smtClean="0">
                <a:latin typeface="Arial Narrow" panose="020B0606020202030204" pitchFamily="34" charset="0"/>
              </a:rPr>
              <a:t>omponents </a:t>
            </a:r>
            <a:r>
              <a:rPr lang="en-US" dirty="0">
                <a:latin typeface="Arial Narrow" panose="020B0606020202030204" pitchFamily="34" charset="0"/>
              </a:rPr>
              <a:t>of a </a:t>
            </a:r>
            <a:r>
              <a:rPr lang="en-US" dirty="0" smtClean="0">
                <a:latin typeface="Arial Narrow" panose="020B0606020202030204" pitchFamily="34" charset="0"/>
              </a:rPr>
              <a:t>School-wide Title 1 program </a:t>
            </a:r>
            <a:r>
              <a:rPr lang="en-US" dirty="0">
                <a:latin typeface="Arial Narrow" panose="020B0606020202030204" pitchFamily="34" charset="0"/>
              </a:rPr>
              <a:t>in the </a:t>
            </a:r>
            <a:r>
              <a:rPr lang="en-US" dirty="0" smtClean="0">
                <a:latin typeface="Arial Narrow" panose="020B0606020202030204" pitchFamily="34" charset="0"/>
              </a:rPr>
              <a:t>SIP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71600" y="5960734"/>
            <a:ext cx="7715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C00000"/>
                </a:solidFill>
              </a:rPr>
              <a:t>See </a:t>
            </a:r>
            <a:r>
              <a:rPr lang="en-US" sz="1000" b="1" dirty="0">
                <a:solidFill>
                  <a:srgbClr val="C00000"/>
                </a:solidFill>
              </a:rPr>
              <a:t>Handout: </a:t>
            </a:r>
            <a:r>
              <a:rPr lang="en-US" sz="1000" b="1" dirty="0" smtClean="0">
                <a:solidFill>
                  <a:srgbClr val="C00000"/>
                </a:solidFill>
              </a:rPr>
              <a:t> 2014-2015 School Improvement Plan (SIP) -Ten Required Components of School wide Planning</a:t>
            </a:r>
          </a:p>
          <a:p>
            <a:pPr marL="171450" indent="-171450"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0"/>
            <a:ext cx="8077200" cy="14319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Ten  (10) Components of a </a:t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School wide Program 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subTitle" idx="4294967295"/>
            <p:extLst>
              <p:ext uri="{D42A27DB-BD31-4B8C-83A1-F6EECF244321}">
                <p14:modId xmlns:p14="http://schemas.microsoft.com/office/powerpoint/2010/main" val="493134271"/>
              </p:ext>
            </p:extLst>
          </p:nvPr>
        </p:nvGraphicFramePr>
        <p:xfrm>
          <a:off x="1066800" y="1628800"/>
          <a:ext cx="6961584" cy="4320932"/>
        </p:xfrm>
        <a:graphic>
          <a:graphicData uri="http://schemas.openxmlformats.org/drawingml/2006/table">
            <a:tbl>
              <a:tblPr/>
              <a:tblGrid>
                <a:gridCol w="3480792"/>
                <a:gridCol w="3480792"/>
              </a:tblGrid>
              <a:tr h="657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COMPREHENSIVE NEEDS ASSESSMENT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INCREASE PARENTAL INVOLVEMENT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SCHOOLWIDE REFORM STRATEGIES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TRANSITION OF PRESCHOOL CHILDREN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HIGHLY QUALIFIED TEACHERS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TEACHER DECISIONS REGARDING ASSESSMENT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PROFESSIONAL DEVELOPMENT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ASSISTANCE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AT-RISK STUDENTS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RECRUITMENT AND RETENTION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HIGHLY QUALIFIED TEACHERS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COORDINATION &amp; INTEGRATION OF SERVICES &amp; PROGRAMS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292477"/>
      </p:ext>
    </p:extLst>
  </p:cSld>
  <p:clrMapOvr>
    <a:masterClrMapping/>
  </p:clrMapOvr>
  <p:transition spd="slow" advTm="51319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80010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Arial Narrow" pitchFamily="34" charset="0"/>
              </a:rPr>
              <a:t>Core Requirements for Program Implementation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075613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 smtClean="0"/>
              <a:t>		       </a:t>
            </a:r>
            <a:r>
              <a:rPr lang="en-US" sz="2800" dirty="0" smtClean="0">
                <a:latin typeface="Arial Narrow" panose="020B0606020202030204" pitchFamily="34" charset="0"/>
              </a:rPr>
              <a:t>C  Comprehensive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Narrow" panose="020B0606020202030204" pitchFamily="34" charset="0"/>
              </a:rPr>
              <a:t>Needs Assessment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dirty="0" smtClean="0">
                <a:latin typeface="Arial Narrow" panose="020B0606020202030204" pitchFamily="34" charset="0"/>
              </a:rPr>
              <a:t>		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                   </a:t>
            </a:r>
            <a:r>
              <a:rPr lang="en-US" sz="2800" dirty="0" smtClean="0">
                <a:latin typeface="Arial Narrow" panose="020B0606020202030204" pitchFamily="34" charset="0"/>
              </a:rPr>
              <a:t>Campus Improvement Plan</a:t>
            </a:r>
          </a:p>
          <a:p>
            <a:pPr>
              <a:buFont typeface="Wingdings" panose="05000000000000000000" pitchFamily="2" charset="2"/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dirty="0" smtClean="0">
                <a:latin typeface="Arial Narrow" panose="020B0606020202030204" pitchFamily="34" charset="0"/>
              </a:rPr>
              <a:t>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 smtClean="0">
                <a:latin typeface="Arial Narrow" panose="020B0606020202030204" pitchFamily="34" charset="0"/>
              </a:rPr>
              <a:t>                       </a:t>
            </a:r>
            <a:r>
              <a:rPr lang="en-US" sz="2800" dirty="0" smtClean="0">
                <a:latin typeface="Arial Narrow" panose="020B0606020202030204" pitchFamily="34" charset="0"/>
              </a:rPr>
              <a:t>Evaluation/Annual Review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dirty="0" smtClean="0">
              <a:latin typeface="Arial Narrow" panose="020B060602020203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14400" y="6251575"/>
            <a:ext cx="1981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B2896DE-8FBA-4E7F-9E5F-0431EFDCEFB0}" type="slidenum">
              <a:rPr lang="en-US" sz="100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203325" y="1486849"/>
            <a:ext cx="7434369" cy="3708518"/>
            <a:chOff x="960" y="1397"/>
            <a:chExt cx="3070" cy="2185"/>
          </a:xfrm>
        </p:grpSpPr>
        <p:sp>
          <p:nvSpPr>
            <p:cNvPr id="14342" name="AutoShape 5"/>
            <p:cNvSpPr>
              <a:spLocks noChangeArrowheads="1"/>
            </p:cNvSpPr>
            <p:nvPr/>
          </p:nvSpPr>
          <p:spPr bwMode="auto">
            <a:xfrm>
              <a:off x="1008" y="1440"/>
              <a:ext cx="432" cy="1101"/>
            </a:xfrm>
            <a:prstGeom prst="curvedRightArrow">
              <a:avLst>
                <a:gd name="adj1" fmla="val 50972"/>
                <a:gd name="adj2" fmla="val 10194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343" name="AutoShape 6"/>
            <p:cNvSpPr>
              <a:spLocks noChangeArrowheads="1"/>
            </p:cNvSpPr>
            <p:nvPr/>
          </p:nvSpPr>
          <p:spPr bwMode="auto">
            <a:xfrm>
              <a:off x="960" y="2496"/>
              <a:ext cx="462" cy="1056"/>
            </a:xfrm>
            <a:prstGeom prst="curvedRightArrow">
              <a:avLst>
                <a:gd name="adj1" fmla="val 45714"/>
                <a:gd name="adj2" fmla="val 91429"/>
                <a:gd name="adj3" fmla="val 138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344" name="AutoShape 7"/>
            <p:cNvSpPr>
              <a:spLocks noChangeArrowheads="1"/>
            </p:cNvSpPr>
            <p:nvPr/>
          </p:nvSpPr>
          <p:spPr bwMode="auto">
            <a:xfrm rot="10019063">
              <a:off x="3598" y="2465"/>
              <a:ext cx="432" cy="1117"/>
            </a:xfrm>
            <a:prstGeom prst="curvedRightArrow">
              <a:avLst>
                <a:gd name="adj1" fmla="val 40868"/>
                <a:gd name="adj2" fmla="val 91958"/>
                <a:gd name="adj3" fmla="val 109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345" name="AutoShape 8"/>
            <p:cNvSpPr>
              <a:spLocks noChangeArrowheads="1"/>
            </p:cNvSpPr>
            <p:nvPr/>
          </p:nvSpPr>
          <p:spPr bwMode="auto">
            <a:xfrm rot="10557421">
              <a:off x="3504" y="1397"/>
              <a:ext cx="480" cy="1060"/>
            </a:xfrm>
            <a:prstGeom prst="curvedRightArrow">
              <a:avLst>
                <a:gd name="adj1" fmla="val 44167"/>
                <a:gd name="adj2" fmla="val 88333"/>
                <a:gd name="adj3" fmla="val 95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503367"/>
      </p:ext>
    </p:extLst>
  </p:cSld>
  <p:clrMapOvr>
    <a:masterClrMapping/>
  </p:clrMapOvr>
  <p:transition spd="slow" advTm="21343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bertus Medium" pitchFamily="34" charset="0"/>
              </a:rPr>
              <a:t>BUDGETS: FUND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816340" cy="46786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Campuses may use Title I, Part A, funds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only for activities that are designed and implemented to meet the educational needs of economically disadvantaged students. Activities may include, but are not limited to: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Instructional materials and equipment;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Employment of special instructional personnel, school counselors, and other pupil-services personnel;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Employment and training of instructional </a:t>
            </a:r>
            <a:r>
              <a:rPr lang="en-US" sz="2400" dirty="0" smtClean="0">
                <a:solidFill>
                  <a:schemeClr val="tx1"/>
                </a:solidFill>
              </a:rPr>
              <a:t>aides;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Training of teachers, librarians, and other instructional and pupil-services </a:t>
            </a:r>
            <a:r>
              <a:rPr lang="en-US" sz="2400" dirty="0" smtClean="0">
                <a:solidFill>
                  <a:schemeClr val="tx1"/>
                </a:solidFill>
              </a:rPr>
              <a:t>personnel;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Parental involvement </a:t>
            </a:r>
            <a:r>
              <a:rPr lang="en-US" sz="2400" dirty="0" smtClean="0">
                <a:solidFill>
                  <a:schemeClr val="tx1"/>
                </a:solidFill>
              </a:rPr>
              <a:t>activities; and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Planning for and evaluation of Title I, Part A, activities and </a:t>
            </a:r>
            <a:r>
              <a:rPr lang="en-US" sz="2400" dirty="0" smtClean="0">
                <a:solidFill>
                  <a:schemeClr val="tx1"/>
                </a:solidFill>
              </a:rPr>
              <a:t>projects.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100" dirty="0" smtClean="0">
              <a:latin typeface="Albertus Medium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* See Handout: Budget Fund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bertus Medium" pitchFamily="34" charset="0"/>
              </a:rPr>
              <a:t>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Programs purchased with Title I, Part A, funds must be scientifically research based, and these funds must be used to </a:t>
            </a:r>
            <a:r>
              <a:rPr lang="en-US" sz="2800" i="1" u="sng" dirty="0" smtClean="0">
                <a:solidFill>
                  <a:schemeClr val="tx1"/>
                </a:solidFill>
              </a:rPr>
              <a:t>supplement, not supplant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local or state funds.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bertus Medium" pitchFamily="34" charset="0"/>
              </a:rPr>
              <a:t>Supplement, Not Supplant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lbertus Medium" pitchFamily="34" charset="0"/>
              </a:rPr>
              <a:t>Title I, Part A funds should not be used to provide services that are required by: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State Law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State Board of Education Rule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Local Policy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Supplement- to add to, enhance, to expand, to increase, to extend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Supplant – to take the place of, to replace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928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Supplanting Test</a:t>
            </a:r>
            <a:endParaRPr lang="en-US" sz="5400" dirty="0" smtClean="0">
              <a:solidFill>
                <a:srgbClr val="333333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lbertus Medium" pitchFamily="34" charset="0"/>
              </a:rPr>
              <a:t>Is the activity required by state and/or local policy?</a:t>
            </a:r>
          </a:p>
          <a:p>
            <a:pPr eaLnBrk="1" hangingPunct="1"/>
            <a:r>
              <a:rPr lang="en-US" sz="2800" dirty="0" smtClean="0">
                <a:latin typeface="Albertus Medium" pitchFamily="34" charset="0"/>
              </a:rPr>
              <a:t>Would the activity still take place without Title I Funds?</a:t>
            </a:r>
          </a:p>
          <a:p>
            <a:pPr eaLnBrk="1" hangingPunct="1"/>
            <a:endParaRPr lang="en-US" sz="2800" dirty="0" smtClean="0">
              <a:latin typeface="Albertus Medium" pitchFamily="34" charset="0"/>
            </a:endParaRPr>
          </a:p>
          <a:p>
            <a:pPr eaLnBrk="1" hangingPunct="1"/>
            <a:endParaRPr lang="en-US" sz="2800" dirty="0" smtClean="0">
              <a:latin typeface="Albertus Medium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lbertus Medium" pitchFamily="34" charset="0"/>
              </a:rPr>
              <a:t>If the answer to either question is “YES”, possibility of supplanting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lbertus Medium" pitchFamily="34" charset="0"/>
              </a:rPr>
              <a:t>increases. 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595959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E36C09"/>
      </a:accent2>
      <a:accent3>
        <a:srgbClr val="9BBB59"/>
      </a:accent3>
      <a:accent4>
        <a:srgbClr val="009999"/>
      </a:accent4>
      <a:accent5>
        <a:srgbClr val="A5A5A5"/>
      </a:accent5>
      <a:accent6>
        <a:srgbClr val="FFC000"/>
      </a:accent6>
      <a:hlink>
        <a:srgbClr val="548DD4"/>
      </a:hlink>
      <a:folHlink>
        <a:srgbClr val="E36C09"/>
      </a:folHlink>
    </a:clrScheme>
    <a:fontScheme name="hisd">
      <a:majorFont>
        <a:latin typeface="Century Gothic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HISD-Template-2014-Standard</Template>
  <TotalTime>323</TotalTime>
  <Words>6844</Words>
  <Application>Microsoft Office PowerPoint</Application>
  <PresentationFormat>On-screen Show (4:3)</PresentationFormat>
  <Paragraphs>1331</Paragraphs>
  <Slides>137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47" baseType="lpstr">
      <vt:lpstr>HISD-Template-2014-Standard</vt:lpstr>
      <vt:lpstr>1_HISD-Template-2014-Standard</vt:lpstr>
      <vt:lpstr>1_Office Theme</vt:lpstr>
      <vt:lpstr>2_Office Theme</vt:lpstr>
      <vt:lpstr>3_Office Theme</vt:lpstr>
      <vt:lpstr>2_HISD-Template-2014-Standard</vt:lpstr>
      <vt:lpstr>3_HISD-Template-2014-Standard</vt:lpstr>
      <vt:lpstr>4_HISD-Template-2014-Standard</vt:lpstr>
      <vt:lpstr>Worksheet</vt:lpstr>
      <vt:lpstr>Document</vt:lpstr>
      <vt:lpstr>Spring Preliminary  Budget Planning Spring 2015</vt:lpstr>
      <vt:lpstr>Norms</vt:lpstr>
      <vt:lpstr>Outcomes</vt:lpstr>
      <vt:lpstr>Survey</vt:lpstr>
      <vt:lpstr>Planning Considerations</vt:lpstr>
      <vt:lpstr>Budget Planning Timeline</vt:lpstr>
      <vt:lpstr>Preliminary Budget Conference Planning Considerations – Focus Areas</vt:lpstr>
      <vt:lpstr>Preliminary Budget Conference  Planning Considerations</vt:lpstr>
      <vt:lpstr>Preliminary Budget Conference  Planning Considerations</vt:lpstr>
      <vt:lpstr>Preliminary Budget Conference Planning Considerations</vt:lpstr>
      <vt:lpstr>PowerPoint Presentation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Preliminary Budget Conference  Planning Considerations</vt:lpstr>
      <vt:lpstr>Budget Subcommittee (Best Practices)</vt:lpstr>
      <vt:lpstr>Budget Decisions (Best Practices)</vt:lpstr>
      <vt:lpstr>Thank you</vt:lpstr>
      <vt:lpstr>Survey</vt:lpstr>
      <vt:lpstr>Preliminary Spring Budget Planning</vt:lpstr>
      <vt:lpstr>PowerPoint Presentation</vt:lpstr>
      <vt:lpstr>PowerPoint Presentation</vt:lpstr>
      <vt:lpstr>PowerPoint Presentation</vt:lpstr>
      <vt:lpstr>                          BUDGET TIMELINE</vt:lpstr>
      <vt:lpstr>Preliminary Budget and Membership Projection (Intro)</vt:lpstr>
      <vt:lpstr>Membership Projection Timeline</vt:lpstr>
      <vt:lpstr>WEIGHTED STUDENT FUNDING FORMULA    SCHOOL-BASED RESOURCE ALLOCATION  </vt:lpstr>
      <vt:lpstr>Funding Variables</vt:lpstr>
      <vt:lpstr>Funding Weights</vt:lpstr>
      <vt:lpstr>Example of Special Population Wt. Units</vt:lpstr>
      <vt:lpstr>Per Unit Allocation (PUA) (PUA in illustration from 2014-2015 fiscal year) </vt:lpstr>
      <vt:lpstr>Resource Allocation Summary Handout </vt:lpstr>
      <vt:lpstr>GRADE LEVEL UNITS</vt:lpstr>
      <vt:lpstr>SPECIAL POPULATION UNITS</vt:lpstr>
      <vt:lpstr>BASIC RESOURCE ALLOCATION</vt:lpstr>
      <vt:lpstr>OTHER FUNDING</vt:lpstr>
      <vt:lpstr>Small School Subsidy</vt:lpstr>
      <vt:lpstr>Small School Subsidy PUA and Threshold</vt:lpstr>
      <vt:lpstr>Small School Subsidy  Calculation - example</vt:lpstr>
      <vt:lpstr>Small School Subsidy  Special Provisions</vt:lpstr>
      <vt:lpstr>Other Allocations Supplemental Funding </vt:lpstr>
      <vt:lpstr>Magnet Program Theme PUA Decided by Board</vt:lpstr>
      <vt:lpstr>Discretionary Funds Non-Discretionary Funds</vt:lpstr>
      <vt:lpstr>PowerPoint Presentation</vt:lpstr>
      <vt:lpstr>Categorical Funds</vt:lpstr>
      <vt:lpstr>Categorical Funds</vt:lpstr>
      <vt:lpstr>Categorical Funds (Cont’d)</vt:lpstr>
      <vt:lpstr>Rollout Advisory Free/Reduced Lunch Funding Update</vt:lpstr>
      <vt:lpstr>Rollout Advisory Free/Reduced Lunch Funding Update</vt:lpstr>
      <vt:lpstr>Rollout Advisory Free/Reduced Lunch Funding Update</vt:lpstr>
      <vt:lpstr>Online Budget Template</vt:lpstr>
      <vt:lpstr>PowerPoint Presentation</vt:lpstr>
      <vt:lpstr>Thank you</vt:lpstr>
      <vt:lpstr>Survey</vt:lpstr>
      <vt:lpstr>1-Year Enrollment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Survey</vt:lpstr>
      <vt:lpstr>Federal &amp; State Compliance</vt:lpstr>
      <vt:lpstr>Disaggregation of PEIMS Student Data  </vt:lpstr>
      <vt:lpstr>Disaggregation of PEIMS Student Data</vt:lpstr>
      <vt:lpstr>Student Data Review  </vt:lpstr>
      <vt:lpstr> Student Data Review  </vt:lpstr>
      <vt:lpstr> Student Data Review </vt:lpstr>
      <vt:lpstr>Student Data Review</vt:lpstr>
      <vt:lpstr>Campus Summary Chancery Report CTE Contact Hours </vt:lpstr>
      <vt:lpstr>TX Campus Summary Report</vt:lpstr>
      <vt:lpstr>Superintendents/Principals Semester Report of Student Attendance</vt:lpstr>
      <vt:lpstr>PowerPoint Presentation</vt:lpstr>
      <vt:lpstr>Thank you</vt:lpstr>
      <vt:lpstr>Survey</vt:lpstr>
      <vt:lpstr>PowerPoint Presentation</vt:lpstr>
      <vt:lpstr>Expected Outcomes</vt:lpstr>
      <vt:lpstr>Purpose &amp; Intent of Title I, Part A Program</vt:lpstr>
      <vt:lpstr>Schools Eligible for Title I, Part A Funds</vt:lpstr>
      <vt:lpstr>School-wide Program(SWP)</vt:lpstr>
      <vt:lpstr>Ten  (10) Components of a  School wide Program </vt:lpstr>
      <vt:lpstr>Core Requirements for Program Implementation</vt:lpstr>
      <vt:lpstr>BUDGETS: FUND CODES</vt:lpstr>
      <vt:lpstr>BUDGETS</vt:lpstr>
      <vt:lpstr>Supplement, Not Supplant</vt:lpstr>
      <vt:lpstr>Supplanting Test</vt:lpstr>
      <vt:lpstr>SCENARIO #1</vt:lpstr>
      <vt:lpstr>Examples of Allowable Title I Purchases</vt:lpstr>
      <vt:lpstr>Examples of Unallowable Title I Purchases</vt:lpstr>
      <vt:lpstr>Scenario # 2</vt:lpstr>
      <vt:lpstr>Instructional Materials &amp; Consumable Supplies</vt:lpstr>
      <vt:lpstr>Items that Require Prior TEA Approval</vt:lpstr>
      <vt:lpstr>Capital Outlay/Equipment</vt:lpstr>
      <vt:lpstr>Process for Submitting Capital Outlay Items</vt:lpstr>
      <vt:lpstr>Scenario #3</vt:lpstr>
      <vt:lpstr>Budget Timeline</vt:lpstr>
      <vt:lpstr>PowerPoint Presentation</vt:lpstr>
      <vt:lpstr>Department of External Funding  Contact Information</vt:lpstr>
      <vt:lpstr>Thank you</vt:lpstr>
      <vt:lpstr>Survey</vt:lpstr>
      <vt:lpstr>Title III, Part A Funds</vt:lpstr>
      <vt:lpstr>PowerPoint Presentation</vt:lpstr>
      <vt:lpstr>PowerPoint Presentation</vt:lpstr>
      <vt:lpstr>PowerPoint Presentation</vt:lpstr>
      <vt:lpstr>PowerPoint Presentation</vt:lpstr>
      <vt:lpstr>Thank you</vt:lpstr>
      <vt:lpstr>Survey</vt:lpstr>
      <vt:lpstr>Budget Reminders State Compensatory Education (SCE) At-Risk/Homeless/Foster Care</vt:lpstr>
      <vt:lpstr>Objectives</vt:lpstr>
      <vt:lpstr>STATE COMPENSATORY EDUCATION Purpose and Intent</vt:lpstr>
      <vt:lpstr>STATE COMPENSATORY EDUCATION At-risk Criteria</vt:lpstr>
      <vt:lpstr>STATE COMPENSATORY EDUCATION Budget Supplement, Not Supplant</vt:lpstr>
      <vt:lpstr>STATE COMPENSATORY EDUCATION Budget</vt:lpstr>
      <vt:lpstr>STATE COMPENSATORY EDUCATION  Budget</vt:lpstr>
      <vt:lpstr>STATE COMPENSATORY EDUCATION  Budget</vt:lpstr>
      <vt:lpstr>STATE COMPENSATORY EDUCATION  Budget</vt:lpstr>
      <vt:lpstr>STATE COMPENSATORY EDUCATION  Accelerated Instruction –  STAAR End-of-Course (High Schools Only)</vt:lpstr>
      <vt:lpstr>STATE COMPENSATORY EDUCATION  School Improvement Plans and Budgets</vt:lpstr>
      <vt:lpstr>HOMELESS EDUCATION</vt:lpstr>
      <vt:lpstr>Homeless Education Funds</vt:lpstr>
      <vt:lpstr>FOSTER CARE Update</vt:lpstr>
      <vt:lpstr>Thank you</vt:lpstr>
      <vt:lpstr>Survey</vt:lpstr>
      <vt:lpstr>Thank you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31</cp:revision>
  <cp:lastPrinted>2015-01-22T22:24:37Z</cp:lastPrinted>
  <dcterms:created xsi:type="dcterms:W3CDTF">2014-10-20T16:51:14Z</dcterms:created>
  <dcterms:modified xsi:type="dcterms:W3CDTF">2015-02-19T23:08:43Z</dcterms:modified>
</cp:coreProperties>
</file>